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5" r:id="rId4"/>
    <p:sldId id="258" r:id="rId5"/>
    <p:sldId id="259" r:id="rId6"/>
    <p:sldId id="260" r:id="rId7"/>
    <p:sldId id="262" r:id="rId8"/>
    <p:sldId id="261"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ropbox\Sally\2017\Articles\Data%20for%20WEDC.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Dropbox\Sally\2017\Articles\Data%20for%20WEDC.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er\Dropbox\Sally\2017\Articles\Data%20for%20WEDC.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User\Dropbox\Sally\2017\Articles\Data%20for%20WEDC.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User\Dropbox\Sally\2017\Articles\Data%20for%20WEDC.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User\Dropbox\Sally\2017\Articles\Data%20for%20WED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'Fig 2 Wealth ranking'!$B$21</c:f>
              <c:strCache>
                <c:ptCount val="1"/>
                <c:pt idx="0">
                  <c:v>Ethiopia</c:v>
                </c:pt>
              </c:strCache>
            </c:strRef>
          </c:tx>
          <c:explosion val="25"/>
          <c:dPt>
            <c:idx val="0"/>
            <c:bubble3D val="0"/>
            <c:spPr>
              <a:solidFill>
                <a:srgbClr val="FF0000"/>
              </a:solidFill>
            </c:spPr>
          </c:dPt>
          <c:dLbls>
            <c:spPr>
              <a:noFill/>
              <a:ln>
                <a:noFill/>
              </a:ln>
              <a:effectLst/>
            </c:spPr>
            <c:txPr>
              <a:bodyPr/>
              <a:lstStyle/>
              <a:p>
                <a:pPr>
                  <a:defRPr sz="1100"/>
                </a:pPr>
                <a:endParaRPr lang="nl-NL"/>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numRef>
              <c:f>'Fig 2 Wealth ranking'!$A$22:$A$26</c:f>
              <c:numCache>
                <c:formatCode>General</c:formatCode>
                <c:ptCount val="5"/>
                <c:pt idx="0">
                  <c:v>0</c:v>
                </c:pt>
                <c:pt idx="1">
                  <c:v>1</c:v>
                </c:pt>
                <c:pt idx="2">
                  <c:v>2</c:v>
                </c:pt>
                <c:pt idx="3">
                  <c:v>3</c:v>
                </c:pt>
                <c:pt idx="4">
                  <c:v>4</c:v>
                </c:pt>
              </c:numCache>
            </c:numRef>
          </c:cat>
          <c:val>
            <c:numRef>
              <c:f>'Fig 2 Wealth ranking'!$B$22:$B$26</c:f>
              <c:numCache>
                <c:formatCode>0%</c:formatCode>
                <c:ptCount val="5"/>
                <c:pt idx="0">
                  <c:v>0.36</c:v>
                </c:pt>
                <c:pt idx="1">
                  <c:v>0.21</c:v>
                </c:pt>
                <c:pt idx="2">
                  <c:v>0.15</c:v>
                </c:pt>
                <c:pt idx="3">
                  <c:v>0.13</c:v>
                </c:pt>
                <c:pt idx="4">
                  <c:v>0.13</c:v>
                </c:pt>
              </c:numCache>
            </c:numRef>
          </c:val>
        </c:ser>
        <c:dLbls>
          <c:dLblPos val="outEnd"/>
          <c:showLegendKey val="0"/>
          <c:showVal val="1"/>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7883279686565962E-2"/>
          <c:y val="0.13492754352028943"/>
          <c:w val="0.70853245431070411"/>
          <c:h val="0.76965107555786905"/>
        </c:manualLayout>
      </c:layout>
      <c:pie3DChart>
        <c:varyColors val="1"/>
        <c:ser>
          <c:idx val="0"/>
          <c:order val="0"/>
          <c:tx>
            <c:strRef>
              <c:f>'Fig 2 Wealth ranking'!$D$21</c:f>
              <c:strCache>
                <c:ptCount val="1"/>
                <c:pt idx="0">
                  <c:v>Zambia</c:v>
                </c:pt>
              </c:strCache>
            </c:strRef>
          </c:tx>
          <c:explosion val="25"/>
          <c:dPt>
            <c:idx val="0"/>
            <c:bubble3D val="0"/>
            <c:spPr>
              <a:solidFill>
                <a:srgbClr val="FF0000"/>
              </a:solidFill>
            </c:spPr>
          </c:dPt>
          <c:dLbls>
            <c:spPr>
              <a:noFill/>
              <a:ln>
                <a:noFill/>
              </a:ln>
              <a:effectLst/>
            </c:spPr>
            <c:txPr>
              <a:bodyPr/>
              <a:lstStyle/>
              <a:p>
                <a:pPr>
                  <a:defRPr sz="1100"/>
                </a:pPr>
                <a:endParaRPr lang="nl-NL"/>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numRef>
              <c:f>'Fig 2 Wealth ranking'!$A$22:$A$26</c:f>
              <c:numCache>
                <c:formatCode>General</c:formatCode>
                <c:ptCount val="5"/>
                <c:pt idx="0">
                  <c:v>0</c:v>
                </c:pt>
                <c:pt idx="1">
                  <c:v>1</c:v>
                </c:pt>
                <c:pt idx="2">
                  <c:v>2</c:v>
                </c:pt>
                <c:pt idx="3">
                  <c:v>3</c:v>
                </c:pt>
                <c:pt idx="4">
                  <c:v>4</c:v>
                </c:pt>
              </c:numCache>
            </c:numRef>
          </c:cat>
          <c:val>
            <c:numRef>
              <c:f>'Fig 2 Wealth ranking'!$D$22:$D$26</c:f>
              <c:numCache>
                <c:formatCode>0%</c:formatCode>
                <c:ptCount val="5"/>
                <c:pt idx="0">
                  <c:v>0.06</c:v>
                </c:pt>
                <c:pt idx="1">
                  <c:v>0.17</c:v>
                </c:pt>
                <c:pt idx="2">
                  <c:v>0.56999999999999995</c:v>
                </c:pt>
                <c:pt idx="3">
                  <c:v>0.14000000000000001</c:v>
                </c:pt>
                <c:pt idx="4">
                  <c:v>0.06</c:v>
                </c:pt>
              </c:numCache>
            </c:numRef>
          </c:val>
        </c:ser>
        <c:dLbls>
          <c:dLblPos val="outEnd"/>
          <c:showLegendKey val="0"/>
          <c:showVal val="1"/>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'Fig 2 Wealth ranking'!$B$28</c:f>
              <c:strCache>
                <c:ptCount val="1"/>
                <c:pt idx="0">
                  <c:v>Ethiopia sharers</c:v>
                </c:pt>
              </c:strCache>
            </c:strRef>
          </c:tx>
          <c:dPt>
            <c:idx val="0"/>
            <c:bubble3D val="0"/>
            <c:spPr>
              <a:solidFill>
                <a:srgbClr val="FF0000"/>
              </a:solidFill>
            </c:spPr>
          </c:dPt>
          <c:dLbls>
            <c:spPr>
              <a:noFill/>
              <a:ln>
                <a:noFill/>
              </a:ln>
              <a:effectLst/>
            </c:spPr>
            <c:txPr>
              <a:bodyPr/>
              <a:lstStyle/>
              <a:p>
                <a:pPr>
                  <a:defRPr sz="1100"/>
                </a:pPr>
                <a:endParaRPr lang="nl-NL"/>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numRef>
              <c:f>'Fig 2 Wealth ranking'!$A$29:$A$33</c:f>
              <c:numCache>
                <c:formatCode>General</c:formatCode>
                <c:ptCount val="5"/>
                <c:pt idx="0">
                  <c:v>0</c:v>
                </c:pt>
                <c:pt idx="1">
                  <c:v>1</c:v>
                </c:pt>
                <c:pt idx="2">
                  <c:v>2</c:v>
                </c:pt>
                <c:pt idx="3">
                  <c:v>3</c:v>
                </c:pt>
                <c:pt idx="4">
                  <c:v>4</c:v>
                </c:pt>
              </c:numCache>
            </c:numRef>
          </c:cat>
          <c:val>
            <c:numRef>
              <c:f>'Fig 2 Wealth ranking'!$B$29:$B$33</c:f>
              <c:numCache>
                <c:formatCode>0%</c:formatCode>
                <c:ptCount val="5"/>
                <c:pt idx="0">
                  <c:v>0.59</c:v>
                </c:pt>
                <c:pt idx="1">
                  <c:v>7.0000000000000007E-2</c:v>
                </c:pt>
                <c:pt idx="2">
                  <c:v>0.1</c:v>
                </c:pt>
                <c:pt idx="3">
                  <c:v>0.14000000000000001</c:v>
                </c:pt>
                <c:pt idx="4">
                  <c:v>0.1</c:v>
                </c:pt>
              </c:numCache>
            </c:numRef>
          </c:val>
        </c:ser>
        <c:ser>
          <c:idx val="1"/>
          <c:order val="1"/>
          <c:tx>
            <c:strRef>
              <c:f>'Fig 2 Wealth ranking'!$C$28</c:f>
              <c:strCache>
                <c:ptCount val="1"/>
                <c:pt idx="0">
                  <c:v>Malawi</c:v>
                </c:pt>
              </c:strCache>
            </c:strRef>
          </c:tx>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numRef>
              <c:f>'Fig 2 Wealth ranking'!$A$29:$A$33</c:f>
              <c:numCache>
                <c:formatCode>General</c:formatCode>
                <c:ptCount val="5"/>
                <c:pt idx="0">
                  <c:v>0</c:v>
                </c:pt>
                <c:pt idx="1">
                  <c:v>1</c:v>
                </c:pt>
                <c:pt idx="2">
                  <c:v>2</c:v>
                </c:pt>
                <c:pt idx="3">
                  <c:v>3</c:v>
                </c:pt>
                <c:pt idx="4">
                  <c:v>4</c:v>
                </c:pt>
              </c:numCache>
            </c:numRef>
          </c:cat>
          <c:val>
            <c:numRef>
              <c:f>'Fig 2 Wealth ranking'!$C$29:$C$33</c:f>
              <c:numCache>
                <c:formatCode>0%</c:formatCode>
                <c:ptCount val="5"/>
                <c:pt idx="0">
                  <c:v>0.42</c:v>
                </c:pt>
                <c:pt idx="1">
                  <c:v>0.39</c:v>
                </c:pt>
                <c:pt idx="2">
                  <c:v>0.18</c:v>
                </c:pt>
                <c:pt idx="3">
                  <c:v>0</c:v>
                </c:pt>
                <c:pt idx="4">
                  <c:v>0</c:v>
                </c:pt>
              </c:numCache>
            </c:numRef>
          </c:val>
        </c:ser>
        <c:ser>
          <c:idx val="2"/>
          <c:order val="2"/>
          <c:tx>
            <c:strRef>
              <c:f>'Fig 2 Wealth ranking'!$D$28</c:f>
              <c:strCache>
                <c:ptCount val="1"/>
                <c:pt idx="0">
                  <c:v>Zambia</c:v>
                </c:pt>
              </c:strCache>
            </c:strRef>
          </c:tx>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numRef>
              <c:f>'Fig 2 Wealth ranking'!$A$29:$A$33</c:f>
              <c:numCache>
                <c:formatCode>General</c:formatCode>
                <c:ptCount val="5"/>
                <c:pt idx="0">
                  <c:v>0</c:v>
                </c:pt>
                <c:pt idx="1">
                  <c:v>1</c:v>
                </c:pt>
                <c:pt idx="2">
                  <c:v>2</c:v>
                </c:pt>
                <c:pt idx="3">
                  <c:v>3</c:v>
                </c:pt>
                <c:pt idx="4">
                  <c:v>4</c:v>
                </c:pt>
              </c:numCache>
            </c:numRef>
          </c:cat>
          <c:val>
            <c:numRef>
              <c:f>'Fig 2 Wealth ranking'!$D$29:$D$33</c:f>
              <c:numCache>
                <c:formatCode>0%</c:formatCode>
                <c:ptCount val="5"/>
                <c:pt idx="0">
                  <c:v>0.18</c:v>
                </c:pt>
                <c:pt idx="1">
                  <c:v>0.2</c:v>
                </c:pt>
                <c:pt idx="2">
                  <c:v>0.33</c:v>
                </c:pt>
                <c:pt idx="3">
                  <c:v>0.26</c:v>
                </c:pt>
                <c:pt idx="4">
                  <c:v>0.03</c:v>
                </c:pt>
              </c:numCache>
            </c:numRef>
          </c:val>
        </c:ser>
        <c:dLbls>
          <c:dLblPos val="outEnd"/>
          <c:showLegendKey val="0"/>
          <c:showVal val="1"/>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'Fig 2 Wealth ranking'!$C$28</c:f>
              <c:strCache>
                <c:ptCount val="1"/>
                <c:pt idx="0">
                  <c:v>Malawi</c:v>
                </c:pt>
              </c:strCache>
            </c:strRef>
          </c:tx>
          <c:dPt>
            <c:idx val="0"/>
            <c:bubble3D val="0"/>
            <c:spPr>
              <a:solidFill>
                <a:srgbClr val="FF0000"/>
              </a:solidFill>
            </c:spPr>
          </c:dPt>
          <c:dLbls>
            <c:spPr>
              <a:noFill/>
              <a:ln>
                <a:noFill/>
              </a:ln>
              <a:effectLst/>
            </c:spPr>
            <c:txPr>
              <a:bodyPr/>
              <a:lstStyle/>
              <a:p>
                <a:pPr>
                  <a:defRPr sz="1100"/>
                </a:pPr>
                <a:endParaRPr lang="nl-NL"/>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numRef>
              <c:f>'Fig 2 Wealth ranking'!$A$29:$A$33</c:f>
              <c:numCache>
                <c:formatCode>General</c:formatCode>
                <c:ptCount val="5"/>
                <c:pt idx="0">
                  <c:v>0</c:v>
                </c:pt>
                <c:pt idx="1">
                  <c:v>1</c:v>
                </c:pt>
                <c:pt idx="2">
                  <c:v>2</c:v>
                </c:pt>
                <c:pt idx="3">
                  <c:v>3</c:v>
                </c:pt>
                <c:pt idx="4">
                  <c:v>4</c:v>
                </c:pt>
              </c:numCache>
            </c:numRef>
          </c:cat>
          <c:val>
            <c:numRef>
              <c:f>'Fig 2 Wealth ranking'!$C$29:$C$33</c:f>
              <c:numCache>
                <c:formatCode>0%</c:formatCode>
                <c:ptCount val="5"/>
                <c:pt idx="0">
                  <c:v>0.42</c:v>
                </c:pt>
                <c:pt idx="1">
                  <c:v>0.39</c:v>
                </c:pt>
                <c:pt idx="2">
                  <c:v>0.18</c:v>
                </c:pt>
                <c:pt idx="3">
                  <c:v>0</c:v>
                </c:pt>
                <c:pt idx="4">
                  <c:v>0</c:v>
                </c:pt>
              </c:numCache>
            </c:numRef>
          </c:val>
        </c:ser>
        <c:dLbls>
          <c:dLblPos val="outEnd"/>
          <c:showLegendKey val="0"/>
          <c:showVal val="1"/>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'Fig 2 Wealth ranking'!$D$28</c:f>
              <c:strCache>
                <c:ptCount val="1"/>
                <c:pt idx="0">
                  <c:v>Zambia</c:v>
                </c:pt>
              </c:strCache>
            </c:strRef>
          </c:tx>
          <c:dPt>
            <c:idx val="0"/>
            <c:bubble3D val="0"/>
            <c:spPr>
              <a:solidFill>
                <a:srgbClr val="FF0000"/>
              </a:solidFill>
            </c:spPr>
          </c:dPt>
          <c:dLbls>
            <c:spPr>
              <a:noFill/>
              <a:ln>
                <a:noFill/>
              </a:ln>
              <a:effectLst/>
            </c:spPr>
            <c:txPr>
              <a:bodyPr/>
              <a:lstStyle/>
              <a:p>
                <a:pPr>
                  <a:defRPr sz="1100"/>
                </a:pPr>
                <a:endParaRPr lang="nl-NL"/>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numRef>
              <c:f>'Fig 2 Wealth ranking'!$A$29:$A$33</c:f>
              <c:numCache>
                <c:formatCode>General</c:formatCode>
                <c:ptCount val="5"/>
                <c:pt idx="0">
                  <c:v>0</c:v>
                </c:pt>
                <c:pt idx="1">
                  <c:v>1</c:v>
                </c:pt>
                <c:pt idx="2">
                  <c:v>2</c:v>
                </c:pt>
                <c:pt idx="3">
                  <c:v>3</c:v>
                </c:pt>
                <c:pt idx="4">
                  <c:v>4</c:v>
                </c:pt>
              </c:numCache>
            </c:numRef>
          </c:cat>
          <c:val>
            <c:numRef>
              <c:f>'Fig 2 Wealth ranking'!$D$29:$D$33</c:f>
              <c:numCache>
                <c:formatCode>0%</c:formatCode>
                <c:ptCount val="5"/>
                <c:pt idx="0">
                  <c:v>0.18</c:v>
                </c:pt>
                <c:pt idx="1">
                  <c:v>0.2</c:v>
                </c:pt>
                <c:pt idx="2">
                  <c:v>0.33</c:v>
                </c:pt>
                <c:pt idx="3">
                  <c:v>0.26</c:v>
                </c:pt>
                <c:pt idx="4">
                  <c:v>0.03</c:v>
                </c:pt>
              </c:numCache>
            </c:numRef>
          </c:val>
        </c:ser>
        <c:dLbls>
          <c:dLblPos val="outEnd"/>
          <c:showLegendKey val="0"/>
          <c:showVal val="1"/>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'Fig 2 Wealth ranking'!$C$21</c:f>
              <c:strCache>
                <c:ptCount val="1"/>
                <c:pt idx="0">
                  <c:v>Malawi</c:v>
                </c:pt>
              </c:strCache>
            </c:strRef>
          </c:tx>
          <c:explosion val="25"/>
          <c:dPt>
            <c:idx val="0"/>
            <c:bubble3D val="0"/>
            <c:spPr>
              <a:solidFill>
                <a:srgbClr val="FF0000"/>
              </a:solidFill>
            </c:spPr>
          </c:dPt>
          <c:dLbls>
            <c:spPr>
              <a:noFill/>
              <a:ln>
                <a:noFill/>
              </a:ln>
              <a:effectLst/>
            </c:spPr>
            <c:txPr>
              <a:bodyPr/>
              <a:lstStyle/>
              <a:p>
                <a:pPr>
                  <a:defRPr sz="1100"/>
                </a:pPr>
                <a:endParaRPr lang="nl-NL"/>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numRef>
              <c:f>'Fig 2 Wealth ranking'!$A$22:$A$26</c:f>
              <c:numCache>
                <c:formatCode>General</c:formatCode>
                <c:ptCount val="5"/>
                <c:pt idx="0">
                  <c:v>0</c:v>
                </c:pt>
                <c:pt idx="1">
                  <c:v>1</c:v>
                </c:pt>
                <c:pt idx="2">
                  <c:v>2</c:v>
                </c:pt>
                <c:pt idx="3">
                  <c:v>3</c:v>
                </c:pt>
                <c:pt idx="4">
                  <c:v>4</c:v>
                </c:pt>
              </c:numCache>
            </c:numRef>
          </c:cat>
          <c:val>
            <c:numRef>
              <c:f>'Fig 2 Wealth ranking'!$C$22:$C$26</c:f>
              <c:numCache>
                <c:formatCode>0%</c:formatCode>
                <c:ptCount val="5"/>
                <c:pt idx="0">
                  <c:v>0.14000000000000001</c:v>
                </c:pt>
                <c:pt idx="1">
                  <c:v>0.44</c:v>
                </c:pt>
                <c:pt idx="2">
                  <c:v>0.27</c:v>
                </c:pt>
                <c:pt idx="3">
                  <c:v>0.13</c:v>
                </c:pt>
                <c:pt idx="4">
                  <c:v>0.02</c:v>
                </c:pt>
              </c:numCache>
            </c:numRef>
          </c:val>
        </c:ser>
        <c:dLbls>
          <c:dLblPos val="outEnd"/>
          <c:showLegendKey val="0"/>
          <c:showVal val="1"/>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0.77881</cdr:x>
      <cdr:y>0.78385</cdr:y>
    </cdr:from>
    <cdr:to>
      <cdr:x>0.95786</cdr:x>
      <cdr:y>0.85566</cdr:y>
    </cdr:to>
    <cdr:sp macro="" textlink="">
      <cdr:nvSpPr>
        <cdr:cNvPr id="2" name="TextBox 1"/>
        <cdr:cNvSpPr txBox="1"/>
      </cdr:nvSpPr>
      <cdr:spPr>
        <a:xfrm xmlns:a="http://schemas.openxmlformats.org/drawingml/2006/main">
          <a:off x="2262554" y="1588422"/>
          <a:ext cx="520163" cy="145519"/>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Richest</a:t>
          </a:r>
        </a:p>
        <a:p xmlns:a="http://schemas.openxmlformats.org/drawingml/2006/main">
          <a:endParaRPr lang="en-GB" sz="1100" dirty="0"/>
        </a:p>
      </cdr:txBody>
    </cdr:sp>
  </cdr:relSizeAnchor>
  <cdr:relSizeAnchor xmlns:cdr="http://schemas.openxmlformats.org/drawingml/2006/chartDrawing">
    <cdr:from>
      <cdr:x>0.69346</cdr:x>
      <cdr:y>0.1446</cdr:y>
    </cdr:from>
    <cdr:to>
      <cdr:x>0.86013</cdr:x>
      <cdr:y>0.23861</cdr:y>
    </cdr:to>
    <cdr:sp macro="" textlink="">
      <cdr:nvSpPr>
        <cdr:cNvPr id="3" name="TextBox 1"/>
        <cdr:cNvSpPr txBox="1"/>
      </cdr:nvSpPr>
      <cdr:spPr>
        <a:xfrm xmlns:a="http://schemas.openxmlformats.org/drawingml/2006/main">
          <a:off x="2014593" y="293022"/>
          <a:ext cx="484198" cy="190506"/>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Poorest</a:t>
          </a:r>
        </a:p>
      </cdr:txBody>
    </cdr:sp>
  </cdr:relSizeAnchor>
</c:userShapes>
</file>

<file path=ppt/drawings/drawing2.xml><?xml version="1.0" encoding="utf-8"?>
<c:userShapes xmlns:c="http://schemas.openxmlformats.org/drawingml/2006/chart">
  <cdr:relSizeAnchor xmlns:cdr="http://schemas.openxmlformats.org/drawingml/2006/chartDrawing">
    <cdr:from>
      <cdr:x>0.79327</cdr:x>
      <cdr:y>0.82963</cdr:y>
    </cdr:from>
    <cdr:to>
      <cdr:x>0.97014</cdr:x>
      <cdr:y>0.90508</cdr:y>
    </cdr:to>
    <cdr:sp macro="" textlink="">
      <cdr:nvSpPr>
        <cdr:cNvPr id="2" name="TextBox 1"/>
        <cdr:cNvSpPr txBox="1"/>
      </cdr:nvSpPr>
      <cdr:spPr>
        <a:xfrm xmlns:a="http://schemas.openxmlformats.org/drawingml/2006/main">
          <a:off x="2332892" y="1600200"/>
          <a:ext cx="520147" cy="145529"/>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Richest</a:t>
          </a:r>
        </a:p>
        <a:p xmlns:a="http://schemas.openxmlformats.org/drawingml/2006/main">
          <a:endParaRPr lang="en-GB" sz="1100" dirty="0"/>
        </a:p>
      </cdr:txBody>
    </cdr:sp>
  </cdr:relSizeAnchor>
  <cdr:relSizeAnchor xmlns:cdr="http://schemas.openxmlformats.org/drawingml/2006/chartDrawing">
    <cdr:from>
      <cdr:x>0.80324</cdr:x>
      <cdr:y>0.07901</cdr:y>
    </cdr:from>
    <cdr:to>
      <cdr:x>0.96788</cdr:x>
      <cdr:y>0.17777</cdr:y>
    </cdr:to>
    <cdr:sp macro="" textlink="">
      <cdr:nvSpPr>
        <cdr:cNvPr id="3" name="TextBox 1"/>
        <cdr:cNvSpPr txBox="1"/>
      </cdr:nvSpPr>
      <cdr:spPr>
        <a:xfrm xmlns:a="http://schemas.openxmlformats.org/drawingml/2006/main">
          <a:off x="2362200" y="152400"/>
          <a:ext cx="484180" cy="190489"/>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Poorest</a:t>
          </a:r>
        </a:p>
      </cdr:txBody>
    </cdr:sp>
  </cdr:relSizeAnchor>
</c:userShapes>
</file>

<file path=ppt/drawings/drawing3.xml><?xml version="1.0" encoding="utf-8"?>
<c:userShapes xmlns:c="http://schemas.openxmlformats.org/drawingml/2006/chart">
  <cdr:relSizeAnchor xmlns:cdr="http://schemas.openxmlformats.org/drawingml/2006/chartDrawing">
    <cdr:from>
      <cdr:x>0.74635</cdr:x>
      <cdr:y>0.14838</cdr:y>
    </cdr:from>
    <cdr:to>
      <cdr:x>0.9144</cdr:x>
      <cdr:y>0.24112</cdr:y>
    </cdr:to>
    <cdr:sp macro="" textlink="">
      <cdr:nvSpPr>
        <cdr:cNvPr id="2" name="TextBox 1"/>
        <cdr:cNvSpPr txBox="1"/>
      </cdr:nvSpPr>
      <cdr:spPr>
        <a:xfrm xmlns:a="http://schemas.openxmlformats.org/drawingml/2006/main">
          <a:off x="2138607" y="304800"/>
          <a:ext cx="481537" cy="19050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GB" sz="1100" dirty="0"/>
            <a:t>Poorest</a:t>
          </a:r>
        </a:p>
      </cdr:txBody>
    </cdr:sp>
  </cdr:relSizeAnchor>
  <cdr:relSizeAnchor xmlns:cdr="http://schemas.openxmlformats.org/drawingml/2006/chartDrawing">
    <cdr:from>
      <cdr:x>0.83196</cdr:x>
      <cdr:y>0.77898</cdr:y>
    </cdr:from>
    <cdr:to>
      <cdr:x>1</cdr:x>
      <cdr:y>0.87171</cdr:y>
    </cdr:to>
    <cdr:sp macro="" textlink="">
      <cdr:nvSpPr>
        <cdr:cNvPr id="3" name="TextBox 2"/>
        <cdr:cNvSpPr txBox="1"/>
      </cdr:nvSpPr>
      <cdr:spPr>
        <a:xfrm xmlns:a="http://schemas.openxmlformats.org/drawingml/2006/main">
          <a:off x="2383930" y="1600200"/>
          <a:ext cx="481508" cy="190488"/>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GB" sz="1100" dirty="0"/>
            <a:t>Richest</a:t>
          </a:r>
        </a:p>
        <a:p xmlns:a="http://schemas.openxmlformats.org/drawingml/2006/main">
          <a:endParaRPr lang="en-GB"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0.7766</cdr:x>
      <cdr:y>0.78049</cdr:y>
    </cdr:from>
    <cdr:to>
      <cdr:x>0.96016</cdr:x>
      <cdr:y>0.85501</cdr:y>
    </cdr:to>
    <cdr:sp macro="" textlink="">
      <cdr:nvSpPr>
        <cdr:cNvPr id="2" name="TextBox 1"/>
        <cdr:cNvSpPr txBox="1"/>
      </cdr:nvSpPr>
      <cdr:spPr>
        <a:xfrm xmlns:a="http://schemas.openxmlformats.org/drawingml/2006/main">
          <a:off x="2200640" y="1524000"/>
          <a:ext cx="520152" cy="14551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Richest</a:t>
          </a:r>
        </a:p>
        <a:p xmlns:a="http://schemas.openxmlformats.org/drawingml/2006/main">
          <a:endParaRPr lang="en-GB" sz="1100" dirty="0"/>
        </a:p>
      </cdr:txBody>
    </cdr:sp>
  </cdr:relSizeAnchor>
  <cdr:relSizeAnchor xmlns:cdr="http://schemas.openxmlformats.org/drawingml/2006/chartDrawing">
    <cdr:from>
      <cdr:x>0.72282</cdr:x>
      <cdr:y>0.1561</cdr:y>
    </cdr:from>
    <cdr:to>
      <cdr:x>0.91748</cdr:x>
      <cdr:y>0.23934</cdr:y>
    </cdr:to>
    <cdr:sp macro="" textlink="">
      <cdr:nvSpPr>
        <cdr:cNvPr id="4" name="TextBox 1"/>
        <cdr:cNvSpPr txBox="1"/>
      </cdr:nvSpPr>
      <cdr:spPr>
        <a:xfrm xmlns:a="http://schemas.openxmlformats.org/drawingml/2006/main">
          <a:off x="2048240" y="304800"/>
          <a:ext cx="551606" cy="162536"/>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Poorest</a:t>
          </a:r>
        </a:p>
      </cdr:txBody>
    </cdr:sp>
  </cdr:relSizeAnchor>
</c:userShapes>
</file>

<file path=ppt/drawings/drawing5.xml><?xml version="1.0" encoding="utf-8"?>
<c:userShapes xmlns:c="http://schemas.openxmlformats.org/drawingml/2006/chart">
  <cdr:relSizeAnchor xmlns:cdr="http://schemas.openxmlformats.org/drawingml/2006/chartDrawing">
    <cdr:from>
      <cdr:x>0.7533</cdr:x>
      <cdr:y>0.11813</cdr:y>
    </cdr:from>
    <cdr:to>
      <cdr:x>0.91906</cdr:x>
      <cdr:y>0.21657</cdr:y>
    </cdr:to>
    <cdr:sp macro="" textlink="">
      <cdr:nvSpPr>
        <cdr:cNvPr id="2" name="TextBox 1"/>
        <cdr:cNvSpPr txBox="1"/>
      </cdr:nvSpPr>
      <cdr:spPr>
        <a:xfrm xmlns:a="http://schemas.openxmlformats.org/drawingml/2006/main">
          <a:off x="2200400" y="228600"/>
          <a:ext cx="484185" cy="190498"/>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Poorest</a:t>
          </a:r>
        </a:p>
      </cdr:txBody>
    </cdr:sp>
  </cdr:relSizeAnchor>
  <cdr:relSizeAnchor xmlns:cdr="http://schemas.openxmlformats.org/drawingml/2006/chartDrawing">
    <cdr:from>
      <cdr:x>0.78261</cdr:x>
      <cdr:y>0.82691</cdr:y>
    </cdr:from>
    <cdr:to>
      <cdr:x>0.96068</cdr:x>
      <cdr:y>0.9021</cdr:y>
    </cdr:to>
    <cdr:sp macro="" textlink="">
      <cdr:nvSpPr>
        <cdr:cNvPr id="3" name="TextBox 1"/>
        <cdr:cNvSpPr txBox="1"/>
      </cdr:nvSpPr>
      <cdr:spPr>
        <a:xfrm xmlns:a="http://schemas.openxmlformats.org/drawingml/2006/main">
          <a:off x="2286000" y="1600200"/>
          <a:ext cx="520142" cy="145505"/>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Richest</a:t>
          </a:r>
        </a:p>
        <a:p xmlns:a="http://schemas.openxmlformats.org/drawingml/2006/main">
          <a:endParaRPr lang="en-GB"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0.80275</cdr:x>
      <cdr:y>0.88152</cdr:y>
    </cdr:from>
    <cdr:to>
      <cdr:x>0.98328</cdr:x>
      <cdr:y>0.95136</cdr:y>
    </cdr:to>
    <cdr:sp macro="" textlink="">
      <cdr:nvSpPr>
        <cdr:cNvPr id="2" name="TextBox 1"/>
        <cdr:cNvSpPr txBox="1"/>
      </cdr:nvSpPr>
      <cdr:spPr>
        <a:xfrm xmlns:a="http://schemas.openxmlformats.org/drawingml/2006/main">
          <a:off x="2312988" y="1836737"/>
          <a:ext cx="520147" cy="14551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Richest</a:t>
          </a:r>
        </a:p>
        <a:p xmlns:a="http://schemas.openxmlformats.org/drawingml/2006/main">
          <a:endParaRPr lang="en-GB" sz="1100"/>
        </a:p>
      </cdr:txBody>
    </cdr:sp>
  </cdr:relSizeAnchor>
  <cdr:relSizeAnchor xmlns:cdr="http://schemas.openxmlformats.org/drawingml/2006/chartDrawing">
    <cdr:from>
      <cdr:x>0.81515</cdr:x>
      <cdr:y>0.21209</cdr:y>
    </cdr:from>
    <cdr:to>
      <cdr:x>0.9832</cdr:x>
      <cdr:y>0.30565</cdr:y>
    </cdr:to>
    <cdr:sp macro="" textlink="">
      <cdr:nvSpPr>
        <cdr:cNvPr id="3" name="TextBox 1"/>
        <cdr:cNvSpPr txBox="1"/>
      </cdr:nvSpPr>
      <cdr:spPr>
        <a:xfrm xmlns:a="http://schemas.openxmlformats.org/drawingml/2006/main">
          <a:off x="2348707" y="431800"/>
          <a:ext cx="484187" cy="19050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Poorest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95631-EEF2-4804-8ADF-ED4EEC38EE13}" type="datetimeFigureOut">
              <a:rPr lang="en-GB" smtClean="0"/>
              <a:t>04/08/2017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FA5B5-84ED-4B11-BFDD-E30868E07DE3}" type="slidenum">
              <a:rPr lang="en-GB" smtClean="0"/>
              <a:t>‹nr.›</a:t>
            </a:fld>
            <a:endParaRPr lang="en-GB"/>
          </a:p>
        </p:txBody>
      </p:sp>
    </p:spTree>
    <p:extLst>
      <p:ext uri="{BB962C8B-B14F-4D97-AF65-F5344CB8AC3E}">
        <p14:creationId xmlns:p14="http://schemas.microsoft.com/office/powerpoint/2010/main" val="99315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Water is different from power, fuel, or agricultural produce. In rural areas in</a:t>
            </a:r>
            <a:r>
              <a:rPr lang="en-GB" baseline="0" dirty="0" smtClean="0"/>
              <a:t> particular it is regarded as being ‘a common good’. Charging for it is rare unless it is lifted by motorised pump, or is in an area with piped water supply which is paid for.</a:t>
            </a:r>
          </a:p>
          <a:p>
            <a:r>
              <a:rPr lang="en-GB" baseline="0" dirty="0" smtClean="0"/>
              <a:t>Generally it is a social service provided by a family who gain status by sharing, and who can set rules for behaviour around the well. It provides a free supply to people who would otherwise have to walk much further and/or pay for water which may be too expensive for them to pay for on a regular basis.</a:t>
            </a:r>
          </a:p>
          <a:p>
            <a:r>
              <a:rPr lang="en-GB" baseline="0" dirty="0" smtClean="0"/>
              <a:t>Proportion of owners charging?  Owners generally prefer to keep control and payment may weaken that.</a:t>
            </a:r>
            <a:endParaRPr lang="en-GB" dirty="0"/>
          </a:p>
        </p:txBody>
      </p:sp>
      <p:sp>
        <p:nvSpPr>
          <p:cNvPr id="4" name="Slide Number Placeholder 3"/>
          <p:cNvSpPr>
            <a:spLocks noGrp="1"/>
          </p:cNvSpPr>
          <p:nvPr>
            <p:ph type="sldNum" sz="quarter" idx="10"/>
          </p:nvPr>
        </p:nvSpPr>
        <p:spPr/>
        <p:txBody>
          <a:bodyPr/>
          <a:lstStyle/>
          <a:p>
            <a:fld id="{246FA5B5-84ED-4B11-BFDD-E30868E07DE3}" type="slidenum">
              <a:rPr lang="en-GB" smtClean="0"/>
              <a:t>5</a:t>
            </a:fld>
            <a:endParaRPr lang="en-GB"/>
          </a:p>
        </p:txBody>
      </p:sp>
    </p:spTree>
    <p:extLst>
      <p:ext uri="{BB962C8B-B14F-4D97-AF65-F5344CB8AC3E}">
        <p14:creationId xmlns:p14="http://schemas.microsoft.com/office/powerpoint/2010/main" val="340912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69C2BF-8826-4899-AC98-A061CBAB1C28}" type="datetime1">
              <a:rPr lang="en-GB" smtClean="0"/>
              <a:t>04/08/2017</a:t>
            </a:fld>
            <a:endParaRPr lang="en-GB"/>
          </a:p>
        </p:txBody>
      </p:sp>
      <p:sp>
        <p:nvSpPr>
          <p:cNvPr id="5" name="Footer Placeholder 4"/>
          <p:cNvSpPr>
            <a:spLocks noGrp="1"/>
          </p:cNvSpPr>
          <p:nvPr>
            <p:ph type="ftr" sz="quarter" idx="11"/>
          </p:nvPr>
        </p:nvSpPr>
        <p:spPr/>
        <p:txBody>
          <a:bodyPr/>
          <a:lstStyle/>
          <a:p>
            <a:r>
              <a:rPr lang="en-GB" smtClean="0"/>
              <a:t>Sally Sutton  SWL Consultants                                        40th WEDC Conference Loughborough 2017</a:t>
            </a:r>
            <a:endParaRPr lang="en-GB"/>
          </a:p>
        </p:txBody>
      </p:sp>
      <p:sp>
        <p:nvSpPr>
          <p:cNvPr id="6" name="Slide Number Placeholder 5"/>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79484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FE056A-48E1-411C-885F-298F4110951F}" type="datetime1">
              <a:rPr lang="en-GB" smtClean="0"/>
              <a:t>04/08/2017</a:t>
            </a:fld>
            <a:endParaRPr lang="en-GB"/>
          </a:p>
        </p:txBody>
      </p:sp>
      <p:sp>
        <p:nvSpPr>
          <p:cNvPr id="5" name="Footer Placeholder 4"/>
          <p:cNvSpPr>
            <a:spLocks noGrp="1"/>
          </p:cNvSpPr>
          <p:nvPr>
            <p:ph type="ftr" sz="quarter" idx="11"/>
          </p:nvPr>
        </p:nvSpPr>
        <p:spPr/>
        <p:txBody>
          <a:bodyPr/>
          <a:lstStyle/>
          <a:p>
            <a:r>
              <a:rPr lang="en-GB" smtClean="0"/>
              <a:t>Sally Sutton  SWL Consultants                                        40th WEDC Conference Loughborough 2017</a:t>
            </a:r>
            <a:endParaRPr lang="en-GB"/>
          </a:p>
        </p:txBody>
      </p:sp>
      <p:sp>
        <p:nvSpPr>
          <p:cNvPr id="6" name="Slide Number Placeholder 5"/>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58550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996369-7FF1-4D5D-A36F-A171A492B9A0}" type="datetime1">
              <a:rPr lang="en-GB" smtClean="0"/>
              <a:t>04/08/2017</a:t>
            </a:fld>
            <a:endParaRPr lang="en-GB"/>
          </a:p>
        </p:txBody>
      </p:sp>
      <p:sp>
        <p:nvSpPr>
          <p:cNvPr id="5" name="Footer Placeholder 4"/>
          <p:cNvSpPr>
            <a:spLocks noGrp="1"/>
          </p:cNvSpPr>
          <p:nvPr>
            <p:ph type="ftr" sz="quarter" idx="11"/>
          </p:nvPr>
        </p:nvSpPr>
        <p:spPr/>
        <p:txBody>
          <a:bodyPr/>
          <a:lstStyle/>
          <a:p>
            <a:r>
              <a:rPr lang="en-GB" smtClean="0"/>
              <a:t>Sally Sutton  SWL Consultants                                        40th WEDC Conference Loughborough 2017</a:t>
            </a:r>
            <a:endParaRPr lang="en-GB"/>
          </a:p>
        </p:txBody>
      </p:sp>
      <p:sp>
        <p:nvSpPr>
          <p:cNvPr id="6" name="Slide Number Placeholder 5"/>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276502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2CD3CD-BAA4-45ED-BED1-D7C77427C4C3}" type="datetime1">
              <a:rPr lang="en-GB" smtClean="0"/>
              <a:t>04/08/2017</a:t>
            </a:fld>
            <a:endParaRPr lang="en-GB"/>
          </a:p>
        </p:txBody>
      </p:sp>
      <p:sp>
        <p:nvSpPr>
          <p:cNvPr id="5" name="Footer Placeholder 4"/>
          <p:cNvSpPr>
            <a:spLocks noGrp="1"/>
          </p:cNvSpPr>
          <p:nvPr>
            <p:ph type="ftr" sz="quarter" idx="11"/>
          </p:nvPr>
        </p:nvSpPr>
        <p:spPr/>
        <p:txBody>
          <a:bodyPr/>
          <a:lstStyle/>
          <a:p>
            <a:r>
              <a:rPr lang="en-GB" smtClean="0"/>
              <a:t>Sally Sutton  SWL Consultants                                        40th WEDC Conference Loughborough 2017</a:t>
            </a:r>
            <a:endParaRPr lang="en-GB"/>
          </a:p>
        </p:txBody>
      </p:sp>
      <p:sp>
        <p:nvSpPr>
          <p:cNvPr id="6" name="Slide Number Placeholder 5"/>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26714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EB353-DACD-4339-9CB1-D4F89B47C1B4}" type="datetime1">
              <a:rPr lang="en-GB" smtClean="0"/>
              <a:t>04/08/2017</a:t>
            </a:fld>
            <a:endParaRPr lang="en-GB"/>
          </a:p>
        </p:txBody>
      </p:sp>
      <p:sp>
        <p:nvSpPr>
          <p:cNvPr id="5" name="Footer Placeholder 4"/>
          <p:cNvSpPr>
            <a:spLocks noGrp="1"/>
          </p:cNvSpPr>
          <p:nvPr>
            <p:ph type="ftr" sz="quarter" idx="11"/>
          </p:nvPr>
        </p:nvSpPr>
        <p:spPr/>
        <p:txBody>
          <a:bodyPr/>
          <a:lstStyle/>
          <a:p>
            <a:r>
              <a:rPr lang="en-GB" smtClean="0"/>
              <a:t>Sally Sutton  SWL Consultants                                        40th WEDC Conference Loughborough 2017</a:t>
            </a:r>
            <a:endParaRPr lang="en-GB"/>
          </a:p>
        </p:txBody>
      </p:sp>
      <p:sp>
        <p:nvSpPr>
          <p:cNvPr id="6" name="Slide Number Placeholder 5"/>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404496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4841D4-1139-4364-AE65-C4EA92D81C23}" type="datetime1">
              <a:rPr lang="en-GB" smtClean="0"/>
              <a:t>04/08/2017</a:t>
            </a:fld>
            <a:endParaRPr lang="en-GB"/>
          </a:p>
        </p:txBody>
      </p:sp>
      <p:sp>
        <p:nvSpPr>
          <p:cNvPr id="6" name="Footer Placeholder 5"/>
          <p:cNvSpPr>
            <a:spLocks noGrp="1"/>
          </p:cNvSpPr>
          <p:nvPr>
            <p:ph type="ftr" sz="quarter" idx="11"/>
          </p:nvPr>
        </p:nvSpPr>
        <p:spPr/>
        <p:txBody>
          <a:bodyPr/>
          <a:lstStyle/>
          <a:p>
            <a:r>
              <a:rPr lang="en-GB" smtClean="0"/>
              <a:t>Sally Sutton  SWL Consultants                                        40th WEDC Conference Loughborough 2017</a:t>
            </a:r>
            <a:endParaRPr lang="en-GB"/>
          </a:p>
        </p:txBody>
      </p:sp>
      <p:sp>
        <p:nvSpPr>
          <p:cNvPr id="7" name="Slide Number Placeholder 6"/>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19742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804F23-5150-41CA-92BE-7F8CFE5BCF03}" type="datetime1">
              <a:rPr lang="en-GB" smtClean="0"/>
              <a:t>04/08/2017</a:t>
            </a:fld>
            <a:endParaRPr lang="en-GB"/>
          </a:p>
        </p:txBody>
      </p:sp>
      <p:sp>
        <p:nvSpPr>
          <p:cNvPr id="8" name="Footer Placeholder 7"/>
          <p:cNvSpPr>
            <a:spLocks noGrp="1"/>
          </p:cNvSpPr>
          <p:nvPr>
            <p:ph type="ftr" sz="quarter" idx="11"/>
          </p:nvPr>
        </p:nvSpPr>
        <p:spPr/>
        <p:txBody>
          <a:bodyPr/>
          <a:lstStyle/>
          <a:p>
            <a:r>
              <a:rPr lang="en-GB" smtClean="0"/>
              <a:t>Sally Sutton  SWL Consultants                                        40th WEDC Conference Loughborough 2017</a:t>
            </a:r>
            <a:endParaRPr lang="en-GB"/>
          </a:p>
        </p:txBody>
      </p:sp>
      <p:sp>
        <p:nvSpPr>
          <p:cNvPr id="9" name="Slide Number Placeholder 8"/>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1992725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B369A8-AA24-4959-AABB-D08EE6598160}" type="datetime1">
              <a:rPr lang="en-GB" smtClean="0"/>
              <a:t>04/08/2017</a:t>
            </a:fld>
            <a:endParaRPr lang="en-GB"/>
          </a:p>
        </p:txBody>
      </p:sp>
      <p:sp>
        <p:nvSpPr>
          <p:cNvPr id="4" name="Footer Placeholder 3"/>
          <p:cNvSpPr>
            <a:spLocks noGrp="1"/>
          </p:cNvSpPr>
          <p:nvPr>
            <p:ph type="ftr" sz="quarter" idx="11"/>
          </p:nvPr>
        </p:nvSpPr>
        <p:spPr/>
        <p:txBody>
          <a:bodyPr/>
          <a:lstStyle/>
          <a:p>
            <a:r>
              <a:rPr lang="en-GB" smtClean="0"/>
              <a:t>Sally Sutton  SWL Consultants                                        40th WEDC Conference Loughborough 2017</a:t>
            </a:r>
            <a:endParaRPr lang="en-GB"/>
          </a:p>
        </p:txBody>
      </p:sp>
      <p:sp>
        <p:nvSpPr>
          <p:cNvPr id="5" name="Slide Number Placeholder 4"/>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24010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337EE-4455-4C6D-A88C-3F20AE2335DF}" type="datetime1">
              <a:rPr lang="en-GB" smtClean="0"/>
              <a:t>04/08/2017</a:t>
            </a:fld>
            <a:endParaRPr lang="en-GB"/>
          </a:p>
        </p:txBody>
      </p:sp>
      <p:sp>
        <p:nvSpPr>
          <p:cNvPr id="3" name="Footer Placeholder 2"/>
          <p:cNvSpPr>
            <a:spLocks noGrp="1"/>
          </p:cNvSpPr>
          <p:nvPr>
            <p:ph type="ftr" sz="quarter" idx="11"/>
          </p:nvPr>
        </p:nvSpPr>
        <p:spPr/>
        <p:txBody>
          <a:bodyPr/>
          <a:lstStyle/>
          <a:p>
            <a:r>
              <a:rPr lang="en-GB" smtClean="0"/>
              <a:t>Sally Sutton  SWL Consultants                                        40th WEDC Conference Loughborough 2017</a:t>
            </a:r>
            <a:endParaRPr lang="en-GB"/>
          </a:p>
        </p:txBody>
      </p:sp>
      <p:sp>
        <p:nvSpPr>
          <p:cNvPr id="4" name="Slide Number Placeholder 3"/>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142455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E1341-5209-422A-9D4B-3E6C346C0D6A}" type="datetime1">
              <a:rPr lang="en-GB" smtClean="0"/>
              <a:t>04/08/2017</a:t>
            </a:fld>
            <a:endParaRPr lang="en-GB"/>
          </a:p>
        </p:txBody>
      </p:sp>
      <p:sp>
        <p:nvSpPr>
          <p:cNvPr id="6" name="Footer Placeholder 5"/>
          <p:cNvSpPr>
            <a:spLocks noGrp="1"/>
          </p:cNvSpPr>
          <p:nvPr>
            <p:ph type="ftr" sz="quarter" idx="11"/>
          </p:nvPr>
        </p:nvSpPr>
        <p:spPr/>
        <p:txBody>
          <a:bodyPr/>
          <a:lstStyle/>
          <a:p>
            <a:r>
              <a:rPr lang="en-GB" smtClean="0"/>
              <a:t>Sally Sutton  SWL Consultants                                        40th WEDC Conference Loughborough 2017</a:t>
            </a:r>
            <a:endParaRPr lang="en-GB"/>
          </a:p>
        </p:txBody>
      </p:sp>
      <p:sp>
        <p:nvSpPr>
          <p:cNvPr id="7" name="Slide Number Placeholder 6"/>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22965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86D07-3B2E-48FE-B9B5-FBDEFFA4328F}" type="datetime1">
              <a:rPr lang="en-GB" smtClean="0"/>
              <a:t>04/08/2017</a:t>
            </a:fld>
            <a:endParaRPr lang="en-GB"/>
          </a:p>
        </p:txBody>
      </p:sp>
      <p:sp>
        <p:nvSpPr>
          <p:cNvPr id="6" name="Footer Placeholder 5"/>
          <p:cNvSpPr>
            <a:spLocks noGrp="1"/>
          </p:cNvSpPr>
          <p:nvPr>
            <p:ph type="ftr" sz="quarter" idx="11"/>
          </p:nvPr>
        </p:nvSpPr>
        <p:spPr/>
        <p:txBody>
          <a:bodyPr/>
          <a:lstStyle/>
          <a:p>
            <a:r>
              <a:rPr lang="en-GB" smtClean="0"/>
              <a:t>Sally Sutton  SWL Consultants                                        40th WEDC Conference Loughborough 2017</a:t>
            </a:r>
            <a:endParaRPr lang="en-GB"/>
          </a:p>
        </p:txBody>
      </p:sp>
      <p:sp>
        <p:nvSpPr>
          <p:cNvPr id="7" name="Slide Number Placeholder 6"/>
          <p:cNvSpPr>
            <a:spLocks noGrp="1"/>
          </p:cNvSpPr>
          <p:nvPr>
            <p:ph type="sldNum" sz="quarter" idx="12"/>
          </p:nvPr>
        </p:nvSpPr>
        <p:spPr/>
        <p:txBody>
          <a:bodyPr/>
          <a:lstStyle/>
          <a:p>
            <a:fld id="{A6A4BD79-817F-4E6A-B24F-E0FCF00DE5B0}" type="slidenum">
              <a:rPr lang="en-GB" smtClean="0"/>
              <a:t>‹nr.›</a:t>
            </a:fld>
            <a:endParaRPr lang="en-GB"/>
          </a:p>
        </p:txBody>
      </p:sp>
    </p:spTree>
    <p:extLst>
      <p:ext uri="{BB962C8B-B14F-4D97-AF65-F5344CB8AC3E}">
        <p14:creationId xmlns:p14="http://schemas.microsoft.com/office/powerpoint/2010/main" val="181463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lumMod val="40000"/>
                <a:lumOff val="60000"/>
              </a:srgb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DA0EF-F02B-4775-B8BC-57FAD37D2A60}" type="datetime1">
              <a:rPr lang="en-GB" smtClean="0"/>
              <a:t>04/08/2017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Sally Sutton  SWL Consultants                                        40th WEDC Conference Loughborough 2017</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4BD79-817F-4E6A-B24F-E0FCF00DE5B0}" type="slidenum">
              <a:rPr lang="en-GB" smtClean="0"/>
              <a:t>‹nr.›</a:t>
            </a:fld>
            <a:endParaRPr lang="en-GB"/>
          </a:p>
        </p:txBody>
      </p:sp>
    </p:spTree>
    <p:extLst>
      <p:ext uri="{BB962C8B-B14F-4D97-AF65-F5344CB8AC3E}">
        <p14:creationId xmlns:p14="http://schemas.microsoft.com/office/powerpoint/2010/main" val="4039401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rural-water-supply.net/en/self-suppl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3.jpeg"/><Relationship Id="rId21" Type="http://schemas.openxmlformats.org/officeDocument/2006/relationships/image" Target="../media/image20.jpeg"/><Relationship Id="rId7" Type="http://schemas.openxmlformats.org/officeDocument/2006/relationships/image" Target="../media/image6.tiff"/><Relationship Id="rId12" Type="http://schemas.openxmlformats.org/officeDocument/2006/relationships/image" Target="../media/image11.tiff"/><Relationship Id="rId17" Type="http://schemas.openxmlformats.org/officeDocument/2006/relationships/image" Target="../media/image16.jpeg"/><Relationship Id="rId25" Type="http://schemas.openxmlformats.org/officeDocument/2006/relationships/image" Target="../media/image24.png"/><Relationship Id="rId2" Type="http://schemas.openxmlformats.org/officeDocument/2006/relationships/image" Target="../media/image2.png"/><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32" Type="http://schemas.openxmlformats.org/officeDocument/2006/relationships/image" Target="../media/image31.jpeg"/><Relationship Id="rId5" Type="http://schemas.microsoft.com/office/2007/relationships/hdphoto" Target="../media/hdphoto2.wdp"/><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jpe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jpeg"/><Relationship Id="rId4" Type="http://schemas.openxmlformats.org/officeDocument/2006/relationships/image" Target="../media/image4.jpe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jpeg"/><Relationship Id="rId30"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ropbox\Photos\Zimbabwe\IMG_0436 doc2 (36) (Cop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2000"/>
                    </a14:imgEffect>
                  </a14:imgLayer>
                </a14:imgProps>
              </a:ext>
              <a:ext uri="{28A0092B-C50C-407E-A947-70E740481C1C}">
                <a14:useLocalDpi xmlns:a14="http://schemas.microsoft.com/office/drawing/2010/main"/>
              </a:ext>
            </a:extLst>
          </a:blip>
          <a:srcRect/>
          <a:stretch>
            <a:fillRect/>
          </a:stretch>
        </p:blipFill>
        <p:spPr bwMode="auto">
          <a:xfrm>
            <a:off x="19050" y="-228600"/>
            <a:ext cx="10079788" cy="74755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3733800"/>
            <a:ext cx="7772400" cy="1470025"/>
          </a:xfrm>
        </p:spPr>
        <p:txBody>
          <a:bodyPr>
            <a:noAutofit/>
          </a:bodyPr>
          <a:lstStyle/>
          <a:p>
            <a:r>
              <a:rPr lang="en-GB" sz="5400" b="1" dirty="0" smtClean="0">
                <a:solidFill>
                  <a:schemeClr val="bg1"/>
                </a:solidFill>
              </a:rPr>
              <a:t>Socio-economic factors in Self-supply investment</a:t>
            </a:r>
            <a:endParaRPr lang="en-GB" sz="5400" b="1" dirty="0">
              <a:solidFill>
                <a:schemeClr val="bg1"/>
              </a:solidFill>
            </a:endParaRPr>
          </a:p>
        </p:txBody>
      </p:sp>
      <p:sp>
        <p:nvSpPr>
          <p:cNvPr id="6" name="Footer Placeholder 5"/>
          <p:cNvSpPr>
            <a:spLocks noGrp="1"/>
          </p:cNvSpPr>
          <p:nvPr>
            <p:ph type="ftr" sz="quarter" idx="11"/>
          </p:nvPr>
        </p:nvSpPr>
        <p:spPr>
          <a:xfrm>
            <a:off x="228600" y="6248400"/>
            <a:ext cx="8915400" cy="365125"/>
          </a:xfrm>
        </p:spPr>
        <p:txBody>
          <a:bodyPr/>
          <a:lstStyle/>
          <a:p>
            <a:r>
              <a:rPr lang="en-GB" sz="2000" b="1" smtClean="0">
                <a:solidFill>
                  <a:srgbClr val="00B0F0"/>
                </a:solidFill>
              </a:rPr>
              <a:t>Sally Sutton  SWL Consultants                                        40th WEDC Conference Loughborough 2017</a:t>
            </a:r>
            <a:endParaRPr lang="en-GB" sz="2000" b="1" dirty="0">
              <a:solidFill>
                <a:srgbClr val="00B0F0"/>
              </a:solidFill>
            </a:endParaRPr>
          </a:p>
        </p:txBody>
      </p:sp>
    </p:spTree>
    <p:extLst>
      <p:ext uri="{BB962C8B-B14F-4D97-AF65-F5344CB8AC3E}">
        <p14:creationId xmlns:p14="http://schemas.microsoft.com/office/powerpoint/2010/main" val="38730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Thank you!</a:t>
            </a:r>
            <a:endParaRPr lang="en-GB" i="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References</a:t>
            </a:r>
          </a:p>
          <a:p>
            <a:pPr fontAlgn="base"/>
            <a:r>
              <a:rPr lang="en-GB" dirty="0"/>
              <a:t>UN Water 2017  UN-Water Global Analysis and Assessment of Sanitation and Drinking-Water (GLAAS) 2017 report.   Financing universal water, sanitation and hygiene under the Sustainable Development Goals</a:t>
            </a:r>
            <a:endParaRPr lang="en-GB" b="1" dirty="0"/>
          </a:p>
          <a:p>
            <a:r>
              <a:rPr lang="en-GB" dirty="0" smtClean="0">
                <a:solidFill>
                  <a:schemeClr val="accent1">
                    <a:lumMod val="50000"/>
                  </a:schemeClr>
                </a:solidFill>
                <a:cs typeface="Arial" pitchFamily="34" charset="0"/>
              </a:rPr>
              <a:t>Visit </a:t>
            </a:r>
            <a:r>
              <a:rPr lang="en-GB" b="1" dirty="0" smtClean="0">
                <a:solidFill>
                  <a:schemeClr val="accent1">
                    <a:lumMod val="50000"/>
                  </a:schemeClr>
                </a:solidFill>
                <a:cs typeface="Arial" pitchFamily="34" charset="0"/>
              </a:rPr>
              <a:t>Rural Water Supply Network </a:t>
            </a:r>
            <a:r>
              <a:rPr lang="en-GB" dirty="0" smtClean="0">
                <a:solidFill>
                  <a:schemeClr val="accent1">
                    <a:lumMod val="50000"/>
                  </a:schemeClr>
                </a:solidFill>
                <a:cs typeface="Arial" pitchFamily="34" charset="0"/>
              </a:rPr>
              <a:t>(RWSN) Website</a:t>
            </a:r>
            <a:r>
              <a:rPr lang="en-GB" dirty="0">
                <a:solidFill>
                  <a:schemeClr val="accent1">
                    <a:lumMod val="50000"/>
                  </a:schemeClr>
                </a:solidFill>
                <a:cs typeface="Arial" pitchFamily="34" charset="0"/>
              </a:rPr>
              <a:t>:  </a:t>
            </a:r>
            <a:r>
              <a:rPr lang="en-GB" dirty="0">
                <a:solidFill>
                  <a:schemeClr val="accent1">
                    <a:lumMod val="50000"/>
                  </a:schemeClr>
                </a:solidFill>
                <a:cs typeface="Arial" pitchFamily="34" charset="0"/>
                <a:hlinkClick r:id="rId2"/>
              </a:rPr>
              <a:t>http://</a:t>
            </a:r>
            <a:r>
              <a:rPr lang="en-GB" dirty="0" smtClean="0">
                <a:solidFill>
                  <a:schemeClr val="accent1">
                    <a:lumMod val="50000"/>
                  </a:schemeClr>
                </a:solidFill>
                <a:cs typeface="Arial" pitchFamily="34" charset="0"/>
                <a:hlinkClick r:id="rId2"/>
              </a:rPr>
              <a:t>www.rural-water-supply.net/en/self-supply</a:t>
            </a:r>
            <a:r>
              <a:rPr lang="en-GB" dirty="0" smtClean="0">
                <a:solidFill>
                  <a:schemeClr val="accent1">
                    <a:lumMod val="50000"/>
                  </a:schemeClr>
                </a:solidFill>
                <a:cs typeface="Arial" pitchFamily="34" charset="0"/>
              </a:rPr>
              <a:t> </a:t>
            </a:r>
            <a:endParaRPr lang="en-GB" dirty="0"/>
          </a:p>
        </p:txBody>
      </p:sp>
      <p:sp>
        <p:nvSpPr>
          <p:cNvPr id="4" name="Footer Placeholder 3"/>
          <p:cNvSpPr>
            <a:spLocks noGrp="1"/>
          </p:cNvSpPr>
          <p:nvPr>
            <p:ph type="ftr" sz="quarter" idx="11"/>
          </p:nvPr>
        </p:nvSpPr>
        <p:spPr>
          <a:xfrm>
            <a:off x="304800" y="6356350"/>
            <a:ext cx="8458200" cy="365125"/>
          </a:xfrm>
        </p:spPr>
        <p:txBody>
          <a:bodyPr/>
          <a:lstStyle/>
          <a:p>
            <a:r>
              <a:rPr lang="en-GB" dirty="0" smtClean="0"/>
              <a:t>Sally Sutton  SWL Consultants                                                                                       40th WEDC Conference Loughborough 2017</a:t>
            </a:r>
            <a:endParaRPr lang="en-GB" dirty="0"/>
          </a:p>
        </p:txBody>
      </p:sp>
    </p:spTree>
    <p:extLst>
      <p:ext uri="{BB962C8B-B14F-4D97-AF65-F5344CB8AC3E}">
        <p14:creationId xmlns:p14="http://schemas.microsoft.com/office/powerpoint/2010/main" val="366591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r>
              <a:rPr lang="en-GB" dirty="0" smtClean="0"/>
              <a:t>Can only the </a:t>
            </a:r>
            <a:r>
              <a:rPr lang="en-GB" b="1" dirty="0" smtClean="0"/>
              <a:t>richest </a:t>
            </a:r>
            <a:r>
              <a:rPr lang="en-GB" dirty="0" smtClean="0"/>
              <a:t>have their own well</a:t>
            </a:r>
            <a:r>
              <a:rPr lang="en-GB" b="1" dirty="0" smtClean="0"/>
              <a:t>?</a:t>
            </a:r>
            <a:endParaRPr lang="en-GB" dirty="0" smtClean="0"/>
          </a:p>
          <a:p>
            <a:r>
              <a:rPr lang="en-GB" dirty="0" smtClean="0"/>
              <a:t>Isn’t this a very </a:t>
            </a:r>
            <a:r>
              <a:rPr lang="en-GB" b="1" dirty="0" smtClean="0"/>
              <a:t>inequitable</a:t>
            </a:r>
            <a:r>
              <a:rPr lang="en-GB" dirty="0" smtClean="0"/>
              <a:t> solution?</a:t>
            </a:r>
          </a:p>
          <a:p>
            <a:r>
              <a:rPr lang="en-GB" b="1" dirty="0" smtClean="0"/>
              <a:t>Why</a:t>
            </a:r>
            <a:r>
              <a:rPr lang="en-GB" dirty="0" smtClean="0"/>
              <a:t> make your own supply?</a:t>
            </a:r>
            <a:endParaRPr lang="en-GB" dirty="0"/>
          </a:p>
        </p:txBody>
      </p:sp>
      <p:sp>
        <p:nvSpPr>
          <p:cNvPr id="4" name="Footer Placeholder 3"/>
          <p:cNvSpPr>
            <a:spLocks noGrp="1"/>
          </p:cNvSpPr>
          <p:nvPr>
            <p:ph type="ftr" sz="quarter" idx="11"/>
          </p:nvPr>
        </p:nvSpPr>
        <p:spPr>
          <a:xfrm>
            <a:off x="457200" y="6464300"/>
            <a:ext cx="8458200" cy="365125"/>
          </a:xfrm>
        </p:spPr>
        <p:txBody>
          <a:bodyPr/>
          <a:lstStyle/>
          <a:p>
            <a:r>
              <a:rPr lang="en-GB" dirty="0" smtClean="0"/>
              <a:t>Sally Sutton  SWL Consultants                                        40th WEDC Conference Loughborough 2017</a:t>
            </a:r>
            <a:endParaRPr lang="en-GB" dirty="0"/>
          </a:p>
        </p:txBody>
      </p:sp>
    </p:spTree>
    <p:extLst>
      <p:ext uri="{BB962C8B-B14F-4D97-AF65-F5344CB8AC3E}">
        <p14:creationId xmlns:p14="http://schemas.microsoft.com/office/powerpoint/2010/main" val="874708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080" descr="C:\My Documents\Scans\New scans\Lowest cost RWH.T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08377" y="4415436"/>
            <a:ext cx="1548880" cy="243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61" descr="C:\My Documents\Scans\Unimproved source Kao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4405" y="-18286"/>
            <a:ext cx="2018166" cy="139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Can only the </a:t>
            </a:r>
            <a:r>
              <a:rPr lang="en-GB" b="1" dirty="0" smtClean="0"/>
              <a:t>richest </a:t>
            </a:r>
            <a:r>
              <a:rPr lang="en-GB" dirty="0" smtClean="0"/>
              <a:t>have their own well</a:t>
            </a:r>
            <a:r>
              <a:rPr lang="en-GB" b="1" dirty="0" smtClean="0"/>
              <a:t>?</a:t>
            </a:r>
            <a:endParaRPr lang="en-GB" dirty="0" smtClean="0"/>
          </a:p>
          <a:p>
            <a:r>
              <a:rPr lang="en-GB" dirty="0" smtClean="0"/>
              <a:t>Isn’t this a very </a:t>
            </a:r>
            <a:r>
              <a:rPr lang="en-GB" b="1" dirty="0" smtClean="0"/>
              <a:t>inequitable</a:t>
            </a:r>
            <a:r>
              <a:rPr lang="en-GB" dirty="0" smtClean="0"/>
              <a:t> solution?</a:t>
            </a:r>
          </a:p>
          <a:p>
            <a:r>
              <a:rPr lang="en-GB" b="1" dirty="0" smtClean="0"/>
              <a:t>Why</a:t>
            </a:r>
            <a:r>
              <a:rPr lang="en-GB" dirty="0" smtClean="0"/>
              <a:t> make your own supply?</a:t>
            </a:r>
            <a:endParaRPr lang="en-GB" dirty="0"/>
          </a:p>
        </p:txBody>
      </p:sp>
      <p:pic>
        <p:nvPicPr>
          <p:cNvPr id="4" name="Picture 2" descr="C:\Users\User\Pictures\Belete\NP Brick.jpg"/>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160000"/>
                    </a14:imgEffect>
                  </a14:imgLayer>
                </a14:imgProps>
              </a:ext>
              <a:ext uri="{28A0092B-C50C-407E-A947-70E740481C1C}">
                <a14:useLocalDpi xmlns:a14="http://schemas.microsoft.com/office/drawing/2010/main"/>
              </a:ext>
            </a:extLst>
          </a:blip>
          <a:srcRect/>
          <a:stretch>
            <a:fillRect/>
          </a:stretch>
        </p:blipFill>
        <p:spPr bwMode="auto">
          <a:xfrm>
            <a:off x="4237071" y="3024184"/>
            <a:ext cx="1676400" cy="11627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Pictures\Belete\Mali imp wellhead.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156" y="2562725"/>
            <a:ext cx="1486875" cy="11695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User\Pictures\Belete\luapula 8c.ti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76800" y="1576386"/>
            <a:ext cx="1330243" cy="1447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C:\Users\User\Dropbox\Photos\Zimbabwe\SAM_3152 blessing 2 (37) (Copy).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49176" y="2594736"/>
            <a:ext cx="2057400" cy="15665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866527" y="5635010"/>
            <a:ext cx="1893696" cy="131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descr="C:\Users\User\Pictures\2008\Ghana\IMG_0319.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647" y="1297436"/>
            <a:ext cx="1686937" cy="1265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156" y="3729645"/>
            <a:ext cx="1339421" cy="1767662"/>
          </a:xfrm>
          <a:prstGeom prst="rect">
            <a:avLst/>
          </a:prstGeom>
        </p:spPr>
      </p:pic>
      <p:pic>
        <p:nvPicPr>
          <p:cNvPr id="16" name="Picture 8" descr="C:\Users\User\Pictures\Belete\daniels c.ti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706473" y="4190252"/>
            <a:ext cx="1053750" cy="16771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3666272" y="1212928"/>
            <a:ext cx="1216441" cy="1933442"/>
          </a:xfrm>
          <a:prstGeom prst="rect">
            <a:avLst/>
          </a:prstGeom>
        </p:spPr>
      </p:pic>
      <p:pic>
        <p:nvPicPr>
          <p:cNvPr id="2050" name="Picture 2" descr="C:\Users\User\Dropbox\Photos\Zimbabwe\IMG_0436 doc2 (36) (Copy).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788378" y="3024185"/>
            <a:ext cx="1536032" cy="13419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ropbox\Photos\Zimbabwe\IMG_0089 (Copy).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039532" y="1068237"/>
            <a:ext cx="1697607" cy="12733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116-1664_IM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a:xfrm>
            <a:off x="6208945" y="1533142"/>
            <a:ext cx="1310323" cy="16446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14" descr="DSC0073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a:xfrm>
            <a:off x="1099307" y="4129306"/>
            <a:ext cx="2666710" cy="18142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 name="Picture 22"/>
          <p:cNvPicPr/>
          <p:nvPr/>
        </p:nvPicPr>
        <p:blipFill rotWithShape="1">
          <a:blip r:embed="rId18" cstate="screen">
            <a:extLst>
              <a:ext uri="{28A0092B-C50C-407E-A947-70E740481C1C}">
                <a14:useLocalDpi xmlns:a14="http://schemas.microsoft.com/office/drawing/2010/main"/>
              </a:ext>
            </a:extLst>
          </a:blip>
          <a:srcRect/>
          <a:stretch>
            <a:fillRect/>
          </a:stretch>
        </p:blipFill>
        <p:spPr>
          <a:xfrm>
            <a:off x="7391113" y="0"/>
            <a:ext cx="1752886" cy="1676400"/>
          </a:xfrm>
          <a:prstGeom prst="rect">
            <a:avLst/>
          </a:prstGeom>
        </p:spPr>
      </p:pic>
      <p:pic>
        <p:nvPicPr>
          <p:cNvPr id="24" name="Picture 23"/>
          <p:cNvPicPr/>
          <p:nvPr/>
        </p:nvPicPr>
        <p:blipFill rotWithShape="1">
          <a:blip r:embed="rId19" cstate="screen">
            <a:extLst>
              <a:ext uri="{28A0092B-C50C-407E-A947-70E740481C1C}">
                <a14:useLocalDpi xmlns:a14="http://schemas.microsoft.com/office/drawing/2010/main"/>
              </a:ext>
            </a:extLst>
          </a:blip>
          <a:srcRect/>
          <a:stretch>
            <a:fillRect/>
          </a:stretch>
        </p:blipFill>
        <p:spPr>
          <a:xfrm>
            <a:off x="2432910" y="1323503"/>
            <a:ext cx="1233362" cy="1296881"/>
          </a:xfrm>
          <a:prstGeom prst="rect">
            <a:avLst/>
          </a:prstGeom>
        </p:spPr>
      </p:pic>
      <p:pic>
        <p:nvPicPr>
          <p:cNvPr id="5" name="Picture 3" descr="C:\Users\User\Pictures\Belete\Peri-urban Nchelenge.jp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384180" y="1418929"/>
            <a:ext cx="1180124" cy="11949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p tomatoes1"/>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506203" y="1600200"/>
            <a:ext cx="2399797" cy="15537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9" descr="spring urchin"/>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1356106" y="28945"/>
            <a:ext cx="1278994" cy="141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65" descr="\\Sally\c\old drive\My Documents\scans\GoodscoopholeNP.jp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455790" y="-126640"/>
            <a:ext cx="1594472" cy="172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63" descr="\\Sally\c\My Documents\Scans\kawanda before.jp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050262" y="-105472"/>
            <a:ext cx="1340851" cy="188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79" descr="C:\My Documents\Scans\New scans\Mid cost RWH.TIF"/>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7962392" y="4467295"/>
            <a:ext cx="1487417" cy="238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72" descr="\\Sally\c\My Documents\Scans\zim cistern.jpg"/>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282817" y="3095695"/>
            <a:ext cx="196947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User\Pictures\2008\Ghana\IMG_0280.JPG"/>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2119" y="12266"/>
            <a:ext cx="1518310" cy="12831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Pictures\2015\Zambia\IMG_0264.JP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9268336" y="12266"/>
            <a:ext cx="1892139" cy="149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User\Pictures\Belete\Mali Niono ring lining.JPG"/>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322328" y="2570817"/>
            <a:ext cx="1346549" cy="17952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User\Pictures\2008\Ghana\IMG_0291.JPG"/>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133733" y="5497305"/>
            <a:ext cx="1962533" cy="1337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822224" y="5813696"/>
            <a:ext cx="1044303" cy="1044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116-1640_IMG"/>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4760223" y="4213700"/>
            <a:ext cx="1796171" cy="264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1"/>
          </p:nvPr>
        </p:nvSpPr>
        <p:spPr/>
        <p:txBody>
          <a:bodyPr/>
          <a:lstStyle/>
          <a:p>
            <a:r>
              <a:rPr lang="en-GB" smtClean="0"/>
              <a:t>Sally Sutton  SWL Consultants                                        40th WEDC Conference Loughborough 2017</a:t>
            </a:r>
            <a:endParaRPr lang="en-GB"/>
          </a:p>
        </p:txBody>
      </p:sp>
    </p:spTree>
    <p:extLst>
      <p:ext uri="{BB962C8B-B14F-4D97-AF65-F5344CB8AC3E}">
        <p14:creationId xmlns:p14="http://schemas.microsoft.com/office/powerpoint/2010/main" val="94179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50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2000" fill="hold"/>
                                        <p:tgtEl>
                                          <p:spTgt spid="26"/>
                                        </p:tgtEl>
                                        <p:attrNameLst>
                                          <p:attrName>ppt_x</p:attrName>
                                        </p:attrNameLst>
                                      </p:cBhvr>
                                      <p:tavLst>
                                        <p:tav tm="0">
                                          <p:val>
                                            <p:strVal val="#ppt_x"/>
                                          </p:val>
                                        </p:tav>
                                        <p:tav tm="100000">
                                          <p:val>
                                            <p:strVal val="#ppt_x"/>
                                          </p:val>
                                        </p:tav>
                                      </p:tavLst>
                                    </p:anim>
                                    <p:anim calcmode="lin" valueType="num">
                                      <p:cBhvr additive="base">
                                        <p:cTn id="14"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ppt_x"/>
                                          </p:val>
                                        </p:tav>
                                        <p:tav tm="100000">
                                          <p:val>
                                            <p:strVal val="#ppt_x"/>
                                          </p:val>
                                        </p:tav>
                                      </p:tavLst>
                                    </p:anim>
                                    <p:anim calcmode="lin" valueType="num">
                                      <p:cBhvr additive="base">
                                        <p:cTn id="20"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2000" fill="hold"/>
                                        <p:tgtEl>
                                          <p:spTgt spid="29"/>
                                        </p:tgtEl>
                                        <p:attrNameLst>
                                          <p:attrName>ppt_x</p:attrName>
                                        </p:attrNameLst>
                                      </p:cBhvr>
                                      <p:tavLst>
                                        <p:tav tm="0">
                                          <p:val>
                                            <p:strVal val="#ppt_x"/>
                                          </p:val>
                                        </p:tav>
                                        <p:tav tm="100000">
                                          <p:val>
                                            <p:strVal val="#ppt_x"/>
                                          </p:val>
                                        </p:tav>
                                      </p:tavLst>
                                    </p:anim>
                                    <p:anim calcmode="lin" valueType="num">
                                      <p:cBhvr additive="base">
                                        <p:cTn id="26"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2000" fill="hold"/>
                                        <p:tgtEl>
                                          <p:spTgt spid="30"/>
                                        </p:tgtEl>
                                        <p:attrNameLst>
                                          <p:attrName>ppt_x</p:attrName>
                                        </p:attrNameLst>
                                      </p:cBhvr>
                                      <p:tavLst>
                                        <p:tav tm="0">
                                          <p:val>
                                            <p:strVal val="#ppt_x"/>
                                          </p:val>
                                        </p:tav>
                                        <p:tav tm="100000">
                                          <p:val>
                                            <p:strVal val="#ppt_x"/>
                                          </p:val>
                                        </p:tav>
                                      </p:tavLst>
                                    </p:anim>
                                    <p:anim calcmode="lin" valueType="num">
                                      <p:cBhvr additive="base">
                                        <p:cTn id="32"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2000" fill="hold"/>
                                        <p:tgtEl>
                                          <p:spTgt spid="23"/>
                                        </p:tgtEl>
                                        <p:attrNameLst>
                                          <p:attrName>ppt_x</p:attrName>
                                        </p:attrNameLst>
                                      </p:cBhvr>
                                      <p:tavLst>
                                        <p:tav tm="0">
                                          <p:val>
                                            <p:strVal val="#ppt_x"/>
                                          </p:val>
                                        </p:tav>
                                        <p:tav tm="100000">
                                          <p:val>
                                            <p:strVal val="#ppt_x"/>
                                          </p:val>
                                        </p:tav>
                                      </p:tavLst>
                                    </p:anim>
                                    <p:anim calcmode="lin" valueType="num">
                                      <p:cBhvr additive="base">
                                        <p:cTn id="38" dur="2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2000" fill="hold"/>
                                        <p:tgtEl>
                                          <p:spTgt spid="14"/>
                                        </p:tgtEl>
                                        <p:attrNameLst>
                                          <p:attrName>ppt_x</p:attrName>
                                        </p:attrNameLst>
                                      </p:cBhvr>
                                      <p:tavLst>
                                        <p:tav tm="0">
                                          <p:val>
                                            <p:strVal val="#ppt_x"/>
                                          </p:val>
                                        </p:tav>
                                        <p:tav tm="100000">
                                          <p:val>
                                            <p:strVal val="#ppt_x"/>
                                          </p:val>
                                        </p:tav>
                                      </p:tavLst>
                                    </p:anim>
                                    <p:anim calcmode="lin" valueType="num">
                                      <p:cBhvr additive="base">
                                        <p:cTn id="4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2000" fill="hold"/>
                                        <p:tgtEl>
                                          <p:spTgt spid="5"/>
                                        </p:tgtEl>
                                        <p:attrNameLst>
                                          <p:attrName>ppt_x</p:attrName>
                                        </p:attrNameLst>
                                      </p:cBhvr>
                                      <p:tavLst>
                                        <p:tav tm="0">
                                          <p:val>
                                            <p:strVal val="#ppt_x"/>
                                          </p:val>
                                        </p:tav>
                                        <p:tav tm="100000">
                                          <p:val>
                                            <p:strVal val="#ppt_x"/>
                                          </p:val>
                                        </p:tav>
                                      </p:tavLst>
                                    </p:anim>
                                    <p:anim calcmode="lin" valueType="num">
                                      <p:cBhvr additive="base">
                                        <p:cTn id="5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2000" fill="hold"/>
                                        <p:tgtEl>
                                          <p:spTgt spid="24"/>
                                        </p:tgtEl>
                                        <p:attrNameLst>
                                          <p:attrName>ppt_x</p:attrName>
                                        </p:attrNameLst>
                                      </p:cBhvr>
                                      <p:tavLst>
                                        <p:tav tm="0">
                                          <p:val>
                                            <p:strVal val="#ppt_x"/>
                                          </p:val>
                                        </p:tav>
                                        <p:tav tm="100000">
                                          <p:val>
                                            <p:strVal val="#ppt_x"/>
                                          </p:val>
                                        </p:tav>
                                      </p:tavLst>
                                    </p:anim>
                                    <p:anim calcmode="lin" valueType="num">
                                      <p:cBhvr additive="base">
                                        <p:cTn id="56"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2000" fill="hold"/>
                                        <p:tgtEl>
                                          <p:spTgt spid="17"/>
                                        </p:tgtEl>
                                        <p:attrNameLst>
                                          <p:attrName>ppt_x</p:attrName>
                                        </p:attrNameLst>
                                      </p:cBhvr>
                                      <p:tavLst>
                                        <p:tav tm="0">
                                          <p:val>
                                            <p:strVal val="#ppt_x"/>
                                          </p:val>
                                        </p:tav>
                                        <p:tav tm="100000">
                                          <p:val>
                                            <p:strVal val="#ppt_x"/>
                                          </p:val>
                                        </p:tav>
                                      </p:tavLst>
                                    </p:anim>
                                    <p:anim calcmode="lin" valueType="num">
                                      <p:cBhvr additive="base">
                                        <p:cTn id="62"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2000" fill="hold"/>
                                        <p:tgtEl>
                                          <p:spTgt spid="9"/>
                                        </p:tgtEl>
                                        <p:attrNameLst>
                                          <p:attrName>ppt_x</p:attrName>
                                        </p:attrNameLst>
                                      </p:cBhvr>
                                      <p:tavLst>
                                        <p:tav tm="0">
                                          <p:val>
                                            <p:strVal val="#ppt_x"/>
                                          </p:val>
                                        </p:tav>
                                        <p:tav tm="100000">
                                          <p:val>
                                            <p:strVal val="#ppt_x"/>
                                          </p:val>
                                        </p:tav>
                                      </p:tavLst>
                                    </p:anim>
                                    <p:anim calcmode="lin" valueType="num">
                                      <p:cBhvr additive="base">
                                        <p:cTn id="6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2000" fill="hold"/>
                                        <p:tgtEl>
                                          <p:spTgt spid="21"/>
                                        </p:tgtEl>
                                        <p:attrNameLst>
                                          <p:attrName>ppt_x</p:attrName>
                                        </p:attrNameLst>
                                      </p:cBhvr>
                                      <p:tavLst>
                                        <p:tav tm="0">
                                          <p:val>
                                            <p:strVal val="#ppt_x"/>
                                          </p:val>
                                        </p:tav>
                                        <p:tav tm="100000">
                                          <p:val>
                                            <p:strVal val="#ppt_x"/>
                                          </p:val>
                                        </p:tav>
                                      </p:tavLst>
                                    </p:anim>
                                    <p:anim calcmode="lin" valueType="num">
                                      <p:cBhvr additive="base">
                                        <p:cTn id="74"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2000" fill="hold"/>
                                        <p:tgtEl>
                                          <p:spTgt spid="25"/>
                                        </p:tgtEl>
                                        <p:attrNameLst>
                                          <p:attrName>ppt_x</p:attrName>
                                        </p:attrNameLst>
                                      </p:cBhvr>
                                      <p:tavLst>
                                        <p:tav tm="0">
                                          <p:val>
                                            <p:strVal val="#ppt_x"/>
                                          </p:val>
                                        </p:tav>
                                        <p:tav tm="100000">
                                          <p:val>
                                            <p:strVal val="#ppt_x"/>
                                          </p:val>
                                        </p:tav>
                                      </p:tavLst>
                                    </p:anim>
                                    <p:anim calcmode="lin" valueType="num">
                                      <p:cBhvr additive="base">
                                        <p:cTn id="80"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2000" fill="hold"/>
                                        <p:tgtEl>
                                          <p:spTgt spid="6"/>
                                        </p:tgtEl>
                                        <p:attrNameLst>
                                          <p:attrName>ppt_x</p:attrName>
                                        </p:attrNameLst>
                                      </p:cBhvr>
                                      <p:tavLst>
                                        <p:tav tm="0">
                                          <p:val>
                                            <p:strVal val="#ppt_x"/>
                                          </p:val>
                                        </p:tav>
                                        <p:tav tm="100000">
                                          <p:val>
                                            <p:strVal val="#ppt_x"/>
                                          </p:val>
                                        </p:tav>
                                      </p:tavLst>
                                    </p:anim>
                                    <p:anim calcmode="lin" valueType="num">
                                      <p:cBhvr additive="base">
                                        <p:cTn id="8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2000" fill="hold"/>
                                        <p:tgtEl>
                                          <p:spTgt spid="7"/>
                                        </p:tgtEl>
                                        <p:attrNameLst>
                                          <p:attrName>ppt_x</p:attrName>
                                        </p:attrNameLst>
                                      </p:cBhvr>
                                      <p:tavLst>
                                        <p:tav tm="0">
                                          <p:val>
                                            <p:strVal val="#ppt_x"/>
                                          </p:val>
                                        </p:tav>
                                        <p:tav tm="100000">
                                          <p:val>
                                            <p:strVal val="#ppt_x"/>
                                          </p:val>
                                        </p:tav>
                                      </p:tavLst>
                                    </p:anim>
                                    <p:anim calcmode="lin" valueType="num">
                                      <p:cBhvr additive="base">
                                        <p:cTn id="9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2000" fill="hold"/>
                                        <p:tgtEl>
                                          <p:spTgt spid="11"/>
                                        </p:tgtEl>
                                        <p:attrNameLst>
                                          <p:attrName>ppt_x</p:attrName>
                                        </p:attrNameLst>
                                      </p:cBhvr>
                                      <p:tavLst>
                                        <p:tav tm="0">
                                          <p:val>
                                            <p:strVal val="#ppt_x"/>
                                          </p:val>
                                        </p:tav>
                                        <p:tav tm="100000">
                                          <p:val>
                                            <p:strVal val="#ppt_x"/>
                                          </p:val>
                                        </p:tav>
                                      </p:tavLst>
                                    </p:anim>
                                    <p:anim calcmode="lin" valueType="num">
                                      <p:cBhvr additive="base">
                                        <p:cTn id="9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additive="base">
                                        <p:cTn id="103" dur="2000" fill="hold"/>
                                        <p:tgtEl>
                                          <p:spTgt spid="4"/>
                                        </p:tgtEl>
                                        <p:attrNameLst>
                                          <p:attrName>ppt_x</p:attrName>
                                        </p:attrNameLst>
                                      </p:cBhvr>
                                      <p:tavLst>
                                        <p:tav tm="0">
                                          <p:val>
                                            <p:strVal val="#ppt_x"/>
                                          </p:val>
                                        </p:tav>
                                        <p:tav tm="100000">
                                          <p:val>
                                            <p:strVal val="#ppt_x"/>
                                          </p:val>
                                        </p:tav>
                                      </p:tavLst>
                                    </p:anim>
                                    <p:anim calcmode="lin" valueType="num">
                                      <p:cBhvr additive="base">
                                        <p:cTn id="10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050"/>
                                        </p:tgtEl>
                                        <p:attrNameLst>
                                          <p:attrName>style.visibility</p:attrName>
                                        </p:attrNameLst>
                                      </p:cBhvr>
                                      <p:to>
                                        <p:strVal val="visible"/>
                                      </p:to>
                                    </p:set>
                                    <p:anim calcmode="lin" valueType="num">
                                      <p:cBhvr additive="base">
                                        <p:cTn id="109" dur="2000" fill="hold"/>
                                        <p:tgtEl>
                                          <p:spTgt spid="2050"/>
                                        </p:tgtEl>
                                        <p:attrNameLst>
                                          <p:attrName>ppt_x</p:attrName>
                                        </p:attrNameLst>
                                      </p:cBhvr>
                                      <p:tavLst>
                                        <p:tav tm="0">
                                          <p:val>
                                            <p:strVal val="#ppt_x"/>
                                          </p:val>
                                        </p:tav>
                                        <p:tav tm="100000">
                                          <p:val>
                                            <p:strVal val="#ppt_x"/>
                                          </p:val>
                                        </p:tav>
                                      </p:tavLst>
                                    </p:anim>
                                    <p:anim calcmode="lin" valueType="num">
                                      <p:cBhvr additive="base">
                                        <p:cTn id="110"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2000" fill="hold"/>
                                        <p:tgtEl>
                                          <p:spTgt spid="32"/>
                                        </p:tgtEl>
                                        <p:attrNameLst>
                                          <p:attrName>ppt_x</p:attrName>
                                        </p:attrNameLst>
                                      </p:cBhvr>
                                      <p:tavLst>
                                        <p:tav tm="0">
                                          <p:val>
                                            <p:strVal val="#ppt_x"/>
                                          </p:val>
                                        </p:tav>
                                        <p:tav tm="100000">
                                          <p:val>
                                            <p:strVal val="#ppt_x"/>
                                          </p:val>
                                        </p:tav>
                                      </p:tavLst>
                                    </p:anim>
                                    <p:anim calcmode="lin" valueType="num">
                                      <p:cBhvr additive="base">
                                        <p:cTn id="116" dur="2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2000" fill="hold"/>
                                        <p:tgtEl>
                                          <p:spTgt spid="15"/>
                                        </p:tgtEl>
                                        <p:attrNameLst>
                                          <p:attrName>ppt_x</p:attrName>
                                        </p:attrNameLst>
                                      </p:cBhvr>
                                      <p:tavLst>
                                        <p:tav tm="0">
                                          <p:val>
                                            <p:strVal val="#ppt_x"/>
                                          </p:val>
                                        </p:tav>
                                        <p:tav tm="100000">
                                          <p:val>
                                            <p:strVal val="#ppt_x"/>
                                          </p:val>
                                        </p:tav>
                                      </p:tavLst>
                                    </p:anim>
                                    <p:anim calcmode="lin" valueType="num">
                                      <p:cBhvr additive="base">
                                        <p:cTn id="12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additive="base">
                                        <p:cTn id="127" dur="2000" fill="hold"/>
                                        <p:tgtEl>
                                          <p:spTgt spid="22"/>
                                        </p:tgtEl>
                                        <p:attrNameLst>
                                          <p:attrName>ppt_x</p:attrName>
                                        </p:attrNameLst>
                                      </p:cBhvr>
                                      <p:tavLst>
                                        <p:tav tm="0">
                                          <p:val>
                                            <p:strVal val="#ppt_x"/>
                                          </p:val>
                                        </p:tav>
                                        <p:tav tm="100000">
                                          <p:val>
                                            <p:strVal val="#ppt_x"/>
                                          </p:val>
                                        </p:tav>
                                      </p:tavLst>
                                    </p:anim>
                                    <p:anim calcmode="lin" valueType="num">
                                      <p:cBhvr additive="base">
                                        <p:cTn id="128"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6"/>
                                        </p:tgtEl>
                                        <p:attrNameLst>
                                          <p:attrName>style.visibility</p:attrName>
                                        </p:attrNameLst>
                                      </p:cBhvr>
                                      <p:to>
                                        <p:strVal val="visible"/>
                                      </p:to>
                                    </p:set>
                                    <p:anim calcmode="lin" valueType="num">
                                      <p:cBhvr additive="base">
                                        <p:cTn id="133" dur="2000" fill="hold"/>
                                        <p:tgtEl>
                                          <p:spTgt spid="16"/>
                                        </p:tgtEl>
                                        <p:attrNameLst>
                                          <p:attrName>ppt_x</p:attrName>
                                        </p:attrNameLst>
                                      </p:cBhvr>
                                      <p:tavLst>
                                        <p:tav tm="0">
                                          <p:val>
                                            <p:strVal val="#ppt_x"/>
                                          </p:val>
                                        </p:tav>
                                        <p:tav tm="100000">
                                          <p:val>
                                            <p:strVal val="#ppt_x"/>
                                          </p:val>
                                        </p:tav>
                                      </p:tavLst>
                                    </p:anim>
                                    <p:anim calcmode="lin" valueType="num">
                                      <p:cBhvr additive="base">
                                        <p:cTn id="134"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8"/>
                                        </p:tgtEl>
                                        <p:attrNameLst>
                                          <p:attrName>style.visibility</p:attrName>
                                        </p:attrNameLst>
                                      </p:cBhvr>
                                      <p:to>
                                        <p:strVal val="visible"/>
                                      </p:to>
                                    </p:set>
                                    <p:anim calcmode="lin" valueType="num">
                                      <p:cBhvr additive="base">
                                        <p:cTn id="139" dur="2000" fill="hold"/>
                                        <p:tgtEl>
                                          <p:spTgt spid="8"/>
                                        </p:tgtEl>
                                        <p:attrNameLst>
                                          <p:attrName>ppt_x</p:attrName>
                                        </p:attrNameLst>
                                      </p:cBhvr>
                                      <p:tavLst>
                                        <p:tav tm="0">
                                          <p:val>
                                            <p:strVal val="#ppt_x"/>
                                          </p:val>
                                        </p:tav>
                                        <p:tav tm="100000">
                                          <p:val>
                                            <p:strVal val="#ppt_x"/>
                                          </p:val>
                                        </p:tav>
                                      </p:tavLst>
                                    </p:anim>
                                    <p:anim calcmode="lin" valueType="num">
                                      <p:cBhvr additive="base">
                                        <p:cTn id="14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2"/>
                                        </p:tgtEl>
                                        <p:attrNameLst>
                                          <p:attrName>style.visibility</p:attrName>
                                        </p:attrNameLst>
                                      </p:cBhvr>
                                      <p:to>
                                        <p:strVal val="visible"/>
                                      </p:to>
                                    </p:set>
                                    <p:anim calcmode="lin" valueType="num">
                                      <p:cBhvr additive="base">
                                        <p:cTn id="145" dur="2000" fill="hold"/>
                                        <p:tgtEl>
                                          <p:spTgt spid="12"/>
                                        </p:tgtEl>
                                        <p:attrNameLst>
                                          <p:attrName>ppt_x</p:attrName>
                                        </p:attrNameLst>
                                      </p:cBhvr>
                                      <p:tavLst>
                                        <p:tav tm="0">
                                          <p:val>
                                            <p:strVal val="#ppt_x"/>
                                          </p:val>
                                        </p:tav>
                                        <p:tav tm="100000">
                                          <p:val>
                                            <p:strVal val="#ppt_x"/>
                                          </p:val>
                                        </p:tav>
                                      </p:tavLst>
                                    </p:anim>
                                    <p:anim calcmode="lin" valueType="num">
                                      <p:cBhvr additive="base">
                                        <p:cTn id="14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additive="base">
                                        <p:cTn id="151" dur="2000" fill="hold"/>
                                        <p:tgtEl>
                                          <p:spTgt spid="34"/>
                                        </p:tgtEl>
                                        <p:attrNameLst>
                                          <p:attrName>ppt_x</p:attrName>
                                        </p:attrNameLst>
                                      </p:cBhvr>
                                      <p:tavLst>
                                        <p:tav tm="0">
                                          <p:val>
                                            <p:strVal val="#ppt_x"/>
                                          </p:val>
                                        </p:tav>
                                        <p:tav tm="100000">
                                          <p:val>
                                            <p:strVal val="#ppt_x"/>
                                          </p:val>
                                        </p:tav>
                                      </p:tavLst>
                                    </p:anim>
                                    <p:anim calcmode="lin" valueType="num">
                                      <p:cBhvr additive="base">
                                        <p:cTn id="152" dur="2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31"/>
                                        </p:tgtEl>
                                        <p:attrNameLst>
                                          <p:attrName>style.visibility</p:attrName>
                                        </p:attrNameLst>
                                      </p:cBhvr>
                                      <p:to>
                                        <p:strVal val="visible"/>
                                      </p:to>
                                    </p:set>
                                    <p:anim calcmode="lin" valueType="num">
                                      <p:cBhvr additive="base">
                                        <p:cTn id="157" dur="2000" fill="hold"/>
                                        <p:tgtEl>
                                          <p:spTgt spid="31"/>
                                        </p:tgtEl>
                                        <p:attrNameLst>
                                          <p:attrName>ppt_x</p:attrName>
                                        </p:attrNameLst>
                                      </p:cBhvr>
                                      <p:tavLst>
                                        <p:tav tm="0">
                                          <p:val>
                                            <p:strVal val="#ppt_x"/>
                                          </p:val>
                                        </p:tav>
                                        <p:tav tm="100000">
                                          <p:val>
                                            <p:strVal val="#ppt_x"/>
                                          </p:val>
                                        </p:tav>
                                      </p:tavLst>
                                    </p:anim>
                                    <p:anim calcmode="lin" valueType="num">
                                      <p:cBhvr additive="base">
                                        <p:cTn id="158"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13"/>
                                        </p:tgtEl>
                                        <p:attrNameLst>
                                          <p:attrName>style.visibility</p:attrName>
                                        </p:attrNameLst>
                                      </p:cBhvr>
                                      <p:to>
                                        <p:strVal val="visible"/>
                                      </p:to>
                                    </p:set>
                                    <p:anim calcmode="lin" valueType="num">
                                      <p:cBhvr additive="base">
                                        <p:cTn id="163" dur="2000" fill="hold"/>
                                        <p:tgtEl>
                                          <p:spTgt spid="13"/>
                                        </p:tgtEl>
                                        <p:attrNameLst>
                                          <p:attrName>ppt_x</p:attrName>
                                        </p:attrNameLst>
                                      </p:cBhvr>
                                      <p:tavLst>
                                        <p:tav tm="0">
                                          <p:val>
                                            <p:strVal val="#ppt_x"/>
                                          </p:val>
                                        </p:tav>
                                        <p:tav tm="100000">
                                          <p:val>
                                            <p:strVal val="#ppt_x"/>
                                          </p:val>
                                        </p:tav>
                                      </p:tavLst>
                                    </p:anim>
                                    <p:anim calcmode="lin" valueType="num">
                                      <p:cBhvr additive="base">
                                        <p:cTn id="164"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1028"/>
                                        </p:tgtEl>
                                        <p:attrNameLst>
                                          <p:attrName>style.visibility</p:attrName>
                                        </p:attrNameLst>
                                      </p:cBhvr>
                                      <p:to>
                                        <p:strVal val="visible"/>
                                      </p:to>
                                    </p:set>
                                    <p:anim calcmode="lin" valueType="num">
                                      <p:cBhvr additive="base">
                                        <p:cTn id="169" dur="2000" fill="hold"/>
                                        <p:tgtEl>
                                          <p:spTgt spid="1028"/>
                                        </p:tgtEl>
                                        <p:attrNameLst>
                                          <p:attrName>ppt_x</p:attrName>
                                        </p:attrNameLst>
                                      </p:cBhvr>
                                      <p:tavLst>
                                        <p:tav tm="0">
                                          <p:val>
                                            <p:strVal val="#ppt_x"/>
                                          </p:val>
                                        </p:tav>
                                        <p:tav tm="100000">
                                          <p:val>
                                            <p:strVal val="#ppt_x"/>
                                          </p:val>
                                        </p:tav>
                                      </p:tavLst>
                                    </p:anim>
                                    <p:anim calcmode="lin" valueType="num">
                                      <p:cBhvr additive="base">
                                        <p:cTn id="170" dur="20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099945784"/>
              </p:ext>
            </p:extLst>
          </p:nvPr>
        </p:nvGraphicFramePr>
        <p:xfrm>
          <a:off x="304800" y="838200"/>
          <a:ext cx="2905125" cy="234302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427892" y="735678"/>
            <a:ext cx="2133600" cy="523220"/>
          </a:xfrm>
          <a:prstGeom prst="rect">
            <a:avLst/>
          </a:prstGeom>
          <a:noFill/>
        </p:spPr>
        <p:txBody>
          <a:bodyPr wrap="square" rtlCol="0">
            <a:spAutoFit/>
          </a:bodyPr>
          <a:lstStyle/>
          <a:p>
            <a:r>
              <a:rPr lang="en-GB" sz="2800" b="1" dirty="0" smtClean="0"/>
              <a:t>Owners</a:t>
            </a:r>
            <a:endParaRPr lang="en-GB" sz="2800" b="1" dirty="0"/>
          </a:p>
        </p:txBody>
      </p:sp>
      <p:sp>
        <p:nvSpPr>
          <p:cNvPr id="12" name="TextBox 11"/>
          <p:cNvSpPr txBox="1"/>
          <p:nvPr/>
        </p:nvSpPr>
        <p:spPr>
          <a:xfrm>
            <a:off x="6951785" y="724091"/>
            <a:ext cx="1524000" cy="523220"/>
          </a:xfrm>
          <a:prstGeom prst="rect">
            <a:avLst/>
          </a:prstGeom>
          <a:noFill/>
        </p:spPr>
        <p:txBody>
          <a:bodyPr wrap="square" rtlCol="0">
            <a:spAutoFit/>
          </a:bodyPr>
          <a:lstStyle/>
          <a:p>
            <a:r>
              <a:rPr lang="en-GB" sz="2800" b="1" dirty="0" smtClean="0"/>
              <a:t>Sharers</a:t>
            </a:r>
            <a:endParaRPr lang="en-GB" sz="2800" b="1" dirty="0"/>
          </a:p>
        </p:txBody>
      </p:sp>
      <p:graphicFrame>
        <p:nvGraphicFramePr>
          <p:cNvPr id="13" name="Chart 12"/>
          <p:cNvGraphicFramePr>
            <a:graphicFrameLocks/>
          </p:cNvGraphicFramePr>
          <p:nvPr>
            <p:extLst>
              <p:ext uri="{D42A27DB-BD31-4B8C-83A1-F6EECF244321}">
                <p14:modId xmlns:p14="http://schemas.microsoft.com/office/powerpoint/2010/main" val="2450589245"/>
              </p:ext>
            </p:extLst>
          </p:nvPr>
        </p:nvGraphicFramePr>
        <p:xfrm>
          <a:off x="228600" y="4800600"/>
          <a:ext cx="2940842" cy="1928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840553151"/>
              </p:ext>
            </p:extLst>
          </p:nvPr>
        </p:nvGraphicFramePr>
        <p:xfrm>
          <a:off x="5610347" y="1143000"/>
          <a:ext cx="2865438" cy="20542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520816791"/>
              </p:ext>
            </p:extLst>
          </p:nvPr>
        </p:nvGraphicFramePr>
        <p:xfrm>
          <a:off x="5647960" y="3048000"/>
          <a:ext cx="2833687" cy="1952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02147149"/>
              </p:ext>
            </p:extLst>
          </p:nvPr>
        </p:nvGraphicFramePr>
        <p:xfrm>
          <a:off x="5791200" y="4800600"/>
          <a:ext cx="2921000" cy="19351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ext uri="{D42A27DB-BD31-4B8C-83A1-F6EECF244321}">
                <p14:modId xmlns:p14="http://schemas.microsoft.com/office/powerpoint/2010/main" val="3924405255"/>
              </p:ext>
            </p:extLst>
          </p:nvPr>
        </p:nvGraphicFramePr>
        <p:xfrm>
          <a:off x="304800" y="2667000"/>
          <a:ext cx="2881314" cy="2340769"/>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3848100" y="1252539"/>
            <a:ext cx="1524000" cy="461665"/>
          </a:xfrm>
          <a:prstGeom prst="rect">
            <a:avLst/>
          </a:prstGeom>
          <a:noFill/>
        </p:spPr>
        <p:txBody>
          <a:bodyPr wrap="square" rtlCol="0">
            <a:spAutoFit/>
          </a:bodyPr>
          <a:lstStyle/>
          <a:p>
            <a:r>
              <a:rPr lang="en-GB" sz="2400" b="1" dirty="0" smtClean="0"/>
              <a:t>ETHIOPIA</a:t>
            </a:r>
            <a:endParaRPr lang="en-GB" sz="2400" b="1" dirty="0"/>
          </a:p>
        </p:txBody>
      </p:sp>
      <p:sp>
        <p:nvSpPr>
          <p:cNvPr id="19" name="TextBox 18"/>
          <p:cNvSpPr txBox="1"/>
          <p:nvPr/>
        </p:nvSpPr>
        <p:spPr>
          <a:xfrm>
            <a:off x="4000500" y="5029200"/>
            <a:ext cx="1371600" cy="461665"/>
          </a:xfrm>
          <a:prstGeom prst="rect">
            <a:avLst/>
          </a:prstGeom>
          <a:noFill/>
        </p:spPr>
        <p:txBody>
          <a:bodyPr wrap="square" rtlCol="0">
            <a:spAutoFit/>
          </a:bodyPr>
          <a:lstStyle/>
          <a:p>
            <a:r>
              <a:rPr lang="en-GB" sz="2400" b="1" dirty="0" smtClean="0"/>
              <a:t>ZAMBIA</a:t>
            </a:r>
            <a:endParaRPr lang="en-GB" sz="2400" b="1" dirty="0"/>
          </a:p>
        </p:txBody>
      </p:sp>
      <p:sp>
        <p:nvSpPr>
          <p:cNvPr id="20" name="TextBox 19"/>
          <p:cNvSpPr txBox="1"/>
          <p:nvPr/>
        </p:nvSpPr>
        <p:spPr>
          <a:xfrm>
            <a:off x="3965331" y="2971800"/>
            <a:ext cx="1485900" cy="461665"/>
          </a:xfrm>
          <a:prstGeom prst="rect">
            <a:avLst/>
          </a:prstGeom>
          <a:noFill/>
        </p:spPr>
        <p:txBody>
          <a:bodyPr wrap="square" rtlCol="0">
            <a:spAutoFit/>
          </a:bodyPr>
          <a:lstStyle/>
          <a:p>
            <a:r>
              <a:rPr lang="en-GB" sz="2400" b="1" dirty="0" smtClean="0"/>
              <a:t>MALAWI</a:t>
            </a:r>
            <a:endParaRPr lang="en-GB" sz="2400" b="1" dirty="0"/>
          </a:p>
        </p:txBody>
      </p:sp>
      <p:sp>
        <p:nvSpPr>
          <p:cNvPr id="21" name="TextBox 20"/>
          <p:cNvSpPr txBox="1"/>
          <p:nvPr/>
        </p:nvSpPr>
        <p:spPr>
          <a:xfrm>
            <a:off x="228601" y="62371"/>
            <a:ext cx="8458200" cy="707886"/>
          </a:xfrm>
          <a:prstGeom prst="rect">
            <a:avLst/>
          </a:prstGeom>
          <a:noFill/>
        </p:spPr>
        <p:txBody>
          <a:bodyPr wrap="square" rtlCol="0">
            <a:spAutoFit/>
          </a:bodyPr>
          <a:lstStyle/>
          <a:p>
            <a:r>
              <a:rPr lang="en-GB" sz="4000" b="1" dirty="0" smtClean="0"/>
              <a:t>Wealth and Equity in well -ownership</a:t>
            </a:r>
            <a:endParaRPr lang="en-GB" sz="4000" b="1" dirty="0"/>
          </a:p>
        </p:txBody>
      </p:sp>
      <p:sp>
        <p:nvSpPr>
          <p:cNvPr id="22" name="TextBox 21"/>
          <p:cNvSpPr txBox="1"/>
          <p:nvPr/>
        </p:nvSpPr>
        <p:spPr>
          <a:xfrm>
            <a:off x="3352800" y="6400800"/>
            <a:ext cx="3048000" cy="369332"/>
          </a:xfrm>
          <a:prstGeom prst="rect">
            <a:avLst/>
          </a:prstGeom>
          <a:noFill/>
        </p:spPr>
        <p:txBody>
          <a:bodyPr wrap="square" rtlCol="0">
            <a:spAutoFit/>
          </a:bodyPr>
          <a:lstStyle/>
          <a:p>
            <a:r>
              <a:rPr lang="en-GB" dirty="0" smtClean="0"/>
              <a:t>Total sample 1181 households</a:t>
            </a:r>
            <a:endParaRPr lang="en-GB" dirty="0"/>
          </a:p>
        </p:txBody>
      </p:sp>
      <p:sp>
        <p:nvSpPr>
          <p:cNvPr id="2" name="Footer Placeholder 1"/>
          <p:cNvSpPr>
            <a:spLocks noGrp="1"/>
          </p:cNvSpPr>
          <p:nvPr>
            <p:ph type="ftr" sz="quarter" idx="11"/>
          </p:nvPr>
        </p:nvSpPr>
        <p:spPr>
          <a:xfrm>
            <a:off x="427892" y="6575941"/>
            <a:ext cx="8106508" cy="365125"/>
          </a:xfrm>
        </p:spPr>
        <p:txBody>
          <a:bodyPr/>
          <a:lstStyle/>
          <a:p>
            <a:r>
              <a:rPr lang="en-GB" smtClean="0"/>
              <a:t>Sally Sutton  SWL Consultants                                        40th WEDC Conference Loughborough 2017</a:t>
            </a:r>
            <a:endParaRPr lang="en-GB" dirty="0"/>
          </a:p>
        </p:txBody>
      </p:sp>
    </p:spTree>
    <p:extLst>
      <p:ext uri="{BB962C8B-B14F-4D97-AF65-F5344CB8AC3E}">
        <p14:creationId xmlns:p14="http://schemas.microsoft.com/office/powerpoint/2010/main" val="3594387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lumMod val="2000"/>
                <a:lumOff val="98000"/>
              </a:srgb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4815"/>
            <a:ext cx="8229600" cy="1143000"/>
          </a:xfrm>
        </p:spPr>
        <p:txBody>
          <a:bodyPr>
            <a:noAutofit/>
          </a:bodyPr>
          <a:lstStyle/>
          <a:p>
            <a:r>
              <a:rPr lang="en-GB" sz="5400" b="1" dirty="0" smtClean="0"/>
              <a:t>Sharing </a:t>
            </a:r>
            <a:endParaRPr lang="en-GB" sz="5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828800"/>
            <a:ext cx="735170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609600"/>
            <a:ext cx="2362200" cy="923330"/>
          </a:xfrm>
          <a:prstGeom prst="rect">
            <a:avLst/>
          </a:prstGeom>
          <a:noFill/>
          <a:ln>
            <a:solidFill>
              <a:schemeClr val="accent1"/>
            </a:solidFill>
          </a:ln>
        </p:spPr>
        <p:txBody>
          <a:bodyPr wrap="square" rtlCol="0">
            <a:spAutoFit/>
          </a:bodyPr>
          <a:lstStyle/>
          <a:p>
            <a:pPr algn="ctr"/>
            <a:r>
              <a:rPr lang="en-GB" dirty="0" smtClean="0"/>
              <a:t>“Water is life, there is</a:t>
            </a:r>
          </a:p>
          <a:p>
            <a:pPr algn="ctr"/>
            <a:r>
              <a:rPr lang="en-GB" dirty="0"/>
              <a:t>n</a:t>
            </a:r>
            <a:r>
              <a:rPr lang="en-GB" dirty="0" smtClean="0"/>
              <a:t>o need to deny others”</a:t>
            </a:r>
            <a:endParaRPr lang="en-GB" dirty="0"/>
          </a:p>
        </p:txBody>
      </p:sp>
      <p:sp>
        <p:nvSpPr>
          <p:cNvPr id="9" name="TextBox 8"/>
          <p:cNvSpPr txBox="1"/>
          <p:nvPr/>
        </p:nvSpPr>
        <p:spPr>
          <a:xfrm>
            <a:off x="3390900" y="1071265"/>
            <a:ext cx="2362200" cy="646331"/>
          </a:xfrm>
          <a:prstGeom prst="rect">
            <a:avLst/>
          </a:prstGeom>
          <a:noFill/>
          <a:ln>
            <a:solidFill>
              <a:schemeClr val="accent1"/>
            </a:solidFill>
          </a:ln>
        </p:spPr>
        <p:txBody>
          <a:bodyPr wrap="square" rtlCol="0">
            <a:spAutoFit/>
          </a:bodyPr>
          <a:lstStyle/>
          <a:p>
            <a:pPr algn="ctr"/>
            <a:r>
              <a:rPr lang="en-GB" dirty="0" smtClean="0"/>
              <a:t>“Everyone has a right to water”</a:t>
            </a:r>
            <a:endParaRPr lang="en-GB" dirty="0"/>
          </a:p>
        </p:txBody>
      </p:sp>
      <p:sp>
        <p:nvSpPr>
          <p:cNvPr id="10" name="TextBox 9"/>
          <p:cNvSpPr txBox="1"/>
          <p:nvPr/>
        </p:nvSpPr>
        <p:spPr>
          <a:xfrm>
            <a:off x="685800" y="5334000"/>
            <a:ext cx="3200400" cy="646331"/>
          </a:xfrm>
          <a:prstGeom prst="rect">
            <a:avLst/>
          </a:prstGeom>
          <a:noFill/>
          <a:ln>
            <a:solidFill>
              <a:schemeClr val="accent1"/>
            </a:solidFill>
          </a:ln>
        </p:spPr>
        <p:txBody>
          <a:bodyPr wrap="square" rtlCol="0">
            <a:spAutoFit/>
          </a:bodyPr>
          <a:lstStyle/>
          <a:p>
            <a:r>
              <a:rPr lang="en-GB" dirty="0" smtClean="0"/>
              <a:t>“I put my well near the edge of my plot so others can use it”</a:t>
            </a:r>
            <a:endParaRPr lang="en-GB" dirty="0"/>
          </a:p>
        </p:txBody>
      </p:sp>
      <p:sp>
        <p:nvSpPr>
          <p:cNvPr id="11" name="TextBox 10"/>
          <p:cNvSpPr txBox="1"/>
          <p:nvPr/>
        </p:nvSpPr>
        <p:spPr>
          <a:xfrm>
            <a:off x="4495800" y="5472499"/>
            <a:ext cx="3541701" cy="369332"/>
          </a:xfrm>
          <a:prstGeom prst="rect">
            <a:avLst/>
          </a:prstGeom>
          <a:noFill/>
          <a:ln>
            <a:solidFill>
              <a:schemeClr val="accent1"/>
            </a:solidFill>
          </a:ln>
        </p:spPr>
        <p:txBody>
          <a:bodyPr wrap="square" rtlCol="0">
            <a:spAutoFit/>
          </a:bodyPr>
          <a:lstStyle/>
          <a:p>
            <a:r>
              <a:rPr lang="en-GB" dirty="0" smtClean="0"/>
              <a:t>“Why would I deny my neighbour?”</a:t>
            </a:r>
            <a:endParaRPr lang="en-GB" dirty="0"/>
          </a:p>
        </p:txBody>
      </p:sp>
      <p:sp>
        <p:nvSpPr>
          <p:cNvPr id="12" name="TextBox 11"/>
          <p:cNvSpPr txBox="1"/>
          <p:nvPr/>
        </p:nvSpPr>
        <p:spPr>
          <a:xfrm>
            <a:off x="0" y="6172200"/>
            <a:ext cx="9144000" cy="369332"/>
          </a:xfrm>
          <a:prstGeom prst="rect">
            <a:avLst/>
          </a:prstGeom>
          <a:noFill/>
        </p:spPr>
        <p:txBody>
          <a:bodyPr wrap="square" rtlCol="0">
            <a:spAutoFit/>
          </a:bodyPr>
          <a:lstStyle/>
          <a:p>
            <a:r>
              <a:rPr lang="en-GB" b="1" dirty="0" smtClean="0"/>
              <a:t>Water is not a ‘commodity’ in rural areas, it is a communal asset even when privately owned</a:t>
            </a:r>
            <a:endParaRPr lang="en-GB" b="1" dirty="0"/>
          </a:p>
        </p:txBody>
      </p:sp>
      <p:sp>
        <p:nvSpPr>
          <p:cNvPr id="13" name="TextBox 12"/>
          <p:cNvSpPr txBox="1"/>
          <p:nvPr/>
        </p:nvSpPr>
        <p:spPr>
          <a:xfrm>
            <a:off x="5955323" y="631484"/>
            <a:ext cx="2819400" cy="646331"/>
          </a:xfrm>
          <a:prstGeom prst="rect">
            <a:avLst/>
          </a:prstGeom>
          <a:noFill/>
          <a:ln>
            <a:solidFill>
              <a:schemeClr val="accent1"/>
            </a:solidFill>
          </a:ln>
        </p:spPr>
        <p:txBody>
          <a:bodyPr wrap="square" rtlCol="0">
            <a:spAutoFit/>
          </a:bodyPr>
          <a:lstStyle/>
          <a:p>
            <a:pPr algn="ctr"/>
            <a:r>
              <a:rPr lang="en-GB" dirty="0" smtClean="0"/>
              <a:t>“How can I ask my cousin to pay me for what is free”</a:t>
            </a:r>
            <a:endParaRPr lang="en-GB" dirty="0"/>
          </a:p>
        </p:txBody>
      </p:sp>
      <p:sp>
        <p:nvSpPr>
          <p:cNvPr id="3" name="Footer Placeholder 2"/>
          <p:cNvSpPr>
            <a:spLocks noGrp="1"/>
          </p:cNvSpPr>
          <p:nvPr>
            <p:ph type="ftr" sz="quarter" idx="11"/>
          </p:nvPr>
        </p:nvSpPr>
        <p:spPr>
          <a:xfrm>
            <a:off x="533400" y="6356350"/>
            <a:ext cx="8001000" cy="365125"/>
          </a:xfrm>
        </p:spPr>
        <p:txBody>
          <a:bodyPr/>
          <a:lstStyle/>
          <a:p>
            <a:r>
              <a:rPr lang="en-GB" dirty="0" smtClean="0"/>
              <a:t>Sally Sutton  SWL Consultants                                        40th WEDC Conference Loughborough 2017</a:t>
            </a:r>
            <a:endParaRPr lang="en-GB" dirty="0"/>
          </a:p>
        </p:txBody>
      </p:sp>
    </p:spTree>
    <p:extLst>
      <p:ext uri="{BB962C8B-B14F-4D97-AF65-F5344CB8AC3E}">
        <p14:creationId xmlns:p14="http://schemas.microsoft.com/office/powerpoint/2010/main" val="1407412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GB" b="1" dirty="0" smtClean="0"/>
              <a:t>Push Factors</a:t>
            </a:r>
            <a:endParaRPr lang="en-GB" b="1" dirty="0"/>
          </a:p>
        </p:txBody>
      </p:sp>
      <p:pic>
        <p:nvPicPr>
          <p:cNvPr id="2050" name="Picture 2" descr="C:\Users\User\Pictures\2010\Uganda\IMG_134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1600" y="984542"/>
            <a:ext cx="3716215" cy="29016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Pictures\2012\Liberia\Damah broken pump.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181600" y="4080669"/>
            <a:ext cx="3703108" cy="277733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Pictures\Henk\IMG_256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0693" y="4036623"/>
            <a:ext cx="3714693" cy="27862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Pictures\Moz 2\113-1339_IMG.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7000"/>
                    </a14:imgEffect>
                  </a14:imgLayer>
                </a14:imgProps>
              </a:ext>
              <a:ext uri="{28A0092B-C50C-407E-A947-70E740481C1C}">
                <a14:useLocalDpi xmlns:a14="http://schemas.microsoft.com/office/drawing/2010/main"/>
              </a:ext>
            </a:extLst>
          </a:blip>
          <a:srcRect/>
          <a:stretch>
            <a:fillRect/>
          </a:stretch>
        </p:blipFill>
        <p:spPr bwMode="auto">
          <a:xfrm>
            <a:off x="600693" y="1253034"/>
            <a:ext cx="3810000" cy="263316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7537938" y="0"/>
            <a:ext cx="1371600" cy="1066800"/>
          </a:xfrm>
          <a:prstGeom prst="wedgeRoundRectCallout">
            <a:avLst>
              <a:gd name="adj1" fmla="val -20833"/>
              <a:gd name="adj2" fmla="val 877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Long queues</a:t>
            </a:r>
            <a:endParaRPr lang="en-GB" dirty="0">
              <a:solidFill>
                <a:schemeClr val="tx1"/>
              </a:solidFill>
            </a:endParaRPr>
          </a:p>
        </p:txBody>
      </p:sp>
      <p:sp>
        <p:nvSpPr>
          <p:cNvPr id="12" name="Rounded Rectangular Callout 11"/>
          <p:cNvSpPr/>
          <p:nvPr/>
        </p:nvSpPr>
        <p:spPr>
          <a:xfrm>
            <a:off x="571385" y="186234"/>
            <a:ext cx="1371600" cy="1066800"/>
          </a:xfrm>
          <a:prstGeom prst="wedgeRoundRectCallout">
            <a:avLst>
              <a:gd name="adj1" fmla="val -20833"/>
              <a:gd name="adj2" fmla="val 877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Dirty habits of other users</a:t>
            </a:r>
            <a:endParaRPr lang="en-GB" dirty="0">
              <a:solidFill>
                <a:schemeClr val="tx1"/>
              </a:solidFill>
            </a:endParaRPr>
          </a:p>
        </p:txBody>
      </p:sp>
      <p:sp>
        <p:nvSpPr>
          <p:cNvPr id="13" name="Rounded Rectangular Callout 12"/>
          <p:cNvSpPr/>
          <p:nvPr/>
        </p:nvSpPr>
        <p:spPr>
          <a:xfrm>
            <a:off x="7537938" y="3921369"/>
            <a:ext cx="1582616" cy="1066800"/>
          </a:xfrm>
          <a:prstGeom prst="wedgeRoundRectCallout">
            <a:avLst>
              <a:gd name="adj1" fmla="val -32514"/>
              <a:gd name="adj2" fmla="val 1240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Breakdowns , temporary or permanent</a:t>
            </a:r>
            <a:endParaRPr lang="en-GB" dirty="0">
              <a:solidFill>
                <a:schemeClr val="tx1"/>
              </a:solidFill>
            </a:endParaRPr>
          </a:p>
        </p:txBody>
      </p:sp>
      <p:sp>
        <p:nvSpPr>
          <p:cNvPr id="14" name="Rounded Rectangular Callout 13"/>
          <p:cNvSpPr/>
          <p:nvPr/>
        </p:nvSpPr>
        <p:spPr>
          <a:xfrm>
            <a:off x="3276600" y="4036427"/>
            <a:ext cx="1371600" cy="1066800"/>
          </a:xfrm>
          <a:prstGeom prst="wedgeRoundRectCallout">
            <a:avLst>
              <a:gd name="adj1" fmla="val -79807"/>
              <a:gd name="adj2" fmla="val 943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Long tiring walks with heavy load</a:t>
            </a:r>
            <a:endParaRPr lang="en-GB" dirty="0">
              <a:solidFill>
                <a:schemeClr val="tx1"/>
              </a:solidFill>
            </a:endParaRPr>
          </a:p>
        </p:txBody>
      </p:sp>
      <p:sp>
        <p:nvSpPr>
          <p:cNvPr id="3" name="Footer Placeholder 2"/>
          <p:cNvSpPr>
            <a:spLocks noGrp="1"/>
          </p:cNvSpPr>
          <p:nvPr>
            <p:ph type="ftr" sz="quarter" idx="11"/>
          </p:nvPr>
        </p:nvSpPr>
        <p:spPr>
          <a:xfrm>
            <a:off x="250466" y="6457706"/>
            <a:ext cx="8669215" cy="365125"/>
          </a:xfrm>
        </p:spPr>
        <p:txBody>
          <a:bodyPr/>
          <a:lstStyle/>
          <a:p>
            <a:r>
              <a:rPr lang="en-GB" dirty="0" smtClean="0"/>
              <a:t>Sally Sutton  SWL Consultants                                        40th WEDC Conference Loughborough 2017</a:t>
            </a:r>
            <a:endParaRPr lang="en-GB" dirty="0"/>
          </a:p>
        </p:txBody>
      </p:sp>
    </p:spTree>
    <p:extLst>
      <p:ext uri="{BB962C8B-B14F-4D97-AF65-F5344CB8AC3E}">
        <p14:creationId xmlns:p14="http://schemas.microsoft.com/office/powerpoint/2010/main" val="1906322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488"/>
            <a:ext cx="8229600" cy="1143000"/>
          </a:xfrm>
        </p:spPr>
        <p:txBody>
          <a:bodyPr>
            <a:normAutofit fontScale="90000"/>
          </a:bodyPr>
          <a:lstStyle/>
          <a:p>
            <a:r>
              <a:rPr lang="en-GB" sz="3600" b="1" dirty="0" smtClean="0"/>
              <a:t>Main pull-factors for household water supply</a:t>
            </a:r>
            <a:endParaRPr lang="en-GB" sz="3600" b="1" dirty="0"/>
          </a:p>
        </p:txBody>
      </p:sp>
      <p:sp>
        <p:nvSpPr>
          <p:cNvPr id="4" name="Rounded Rectangle 3"/>
          <p:cNvSpPr/>
          <p:nvPr/>
        </p:nvSpPr>
        <p:spPr>
          <a:xfrm>
            <a:off x="2133600" y="2514600"/>
            <a:ext cx="2038350" cy="8477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800" b="1" dirty="0">
                <a:solidFill>
                  <a:sysClr val="windowText" lastClr="000000"/>
                </a:solidFill>
              </a:rPr>
              <a:t>2.  </a:t>
            </a:r>
            <a:r>
              <a:rPr lang="en-GB" sz="1800" b="1" dirty="0" smtClean="0">
                <a:solidFill>
                  <a:sysClr val="windowText" lastClr="000000"/>
                </a:solidFill>
              </a:rPr>
              <a:t>Less tiredness for women</a:t>
            </a:r>
            <a:endParaRPr lang="en-GB" sz="1800" b="1" dirty="0">
              <a:solidFill>
                <a:sysClr val="windowText" lastClr="000000"/>
              </a:solidFill>
            </a:endParaRPr>
          </a:p>
        </p:txBody>
      </p:sp>
      <p:sp>
        <p:nvSpPr>
          <p:cNvPr id="5" name="Rounded Rectangle 4"/>
          <p:cNvSpPr/>
          <p:nvPr/>
        </p:nvSpPr>
        <p:spPr>
          <a:xfrm>
            <a:off x="3290887" y="3895715"/>
            <a:ext cx="1762125" cy="7905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800" b="1">
                <a:solidFill>
                  <a:sysClr val="windowText" lastClr="000000"/>
                </a:solidFill>
              </a:rPr>
              <a:t>1. Improved</a:t>
            </a:r>
            <a:r>
              <a:rPr lang="en-GB" sz="1800" b="1"/>
              <a:t> </a:t>
            </a:r>
            <a:r>
              <a:rPr lang="en-GB" sz="1800" b="1">
                <a:solidFill>
                  <a:sysClr val="windowText" lastClr="000000"/>
                </a:solidFill>
              </a:rPr>
              <a:t>child health</a:t>
            </a:r>
            <a:endParaRPr lang="en-GB" sz="1800" b="1"/>
          </a:p>
        </p:txBody>
      </p:sp>
      <p:sp>
        <p:nvSpPr>
          <p:cNvPr id="7" name="Rounded Rectangle 6"/>
          <p:cNvSpPr/>
          <p:nvPr/>
        </p:nvSpPr>
        <p:spPr>
          <a:xfrm>
            <a:off x="419100" y="4981567"/>
            <a:ext cx="1905000" cy="8477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800" b="1" dirty="0">
                <a:solidFill>
                  <a:sysClr val="windowText" lastClr="000000"/>
                </a:solidFill>
              </a:rPr>
              <a:t>3.  Overall</a:t>
            </a:r>
            <a:r>
              <a:rPr lang="en-GB" sz="1800" b="1" baseline="0" dirty="0">
                <a:solidFill>
                  <a:sysClr val="windowText" lastClr="000000"/>
                </a:solidFill>
              </a:rPr>
              <a:t> less family illness</a:t>
            </a:r>
            <a:endParaRPr lang="en-GB" sz="1800" b="1" dirty="0">
              <a:solidFill>
                <a:sysClr val="windowText" lastClr="000000"/>
              </a:solidFill>
            </a:endParaRPr>
          </a:p>
        </p:txBody>
      </p:sp>
      <p:sp>
        <p:nvSpPr>
          <p:cNvPr id="8" name="Rounded Rectangle 7"/>
          <p:cNvSpPr/>
          <p:nvPr/>
        </p:nvSpPr>
        <p:spPr>
          <a:xfrm>
            <a:off x="914400" y="1270488"/>
            <a:ext cx="20574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More family members can collect water, less burden on women</a:t>
            </a:r>
            <a:endParaRPr lang="en-GB" dirty="0">
              <a:solidFill>
                <a:schemeClr val="tx1"/>
              </a:solidFill>
            </a:endParaRPr>
          </a:p>
        </p:txBody>
      </p:sp>
      <p:sp>
        <p:nvSpPr>
          <p:cNvPr id="9" name="Rounded Rectangle 8"/>
          <p:cNvSpPr/>
          <p:nvPr/>
        </p:nvSpPr>
        <p:spPr>
          <a:xfrm>
            <a:off x="3581400" y="1270488"/>
            <a:ext cx="2057400"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Less distance travelled  and time taken to collect water</a:t>
            </a:r>
            <a:endParaRPr lang="en-GB" dirty="0">
              <a:solidFill>
                <a:schemeClr val="tx1"/>
              </a:solidFill>
            </a:endParaRPr>
          </a:p>
        </p:txBody>
      </p:sp>
      <p:sp>
        <p:nvSpPr>
          <p:cNvPr id="10" name="Rounded Rectangle 9"/>
          <p:cNvSpPr/>
          <p:nvPr/>
        </p:nvSpPr>
        <p:spPr>
          <a:xfrm>
            <a:off x="5386021" y="3548062"/>
            <a:ext cx="2057400"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More energy and time for farming</a:t>
            </a:r>
            <a:endParaRPr lang="en-GB" dirty="0">
              <a:solidFill>
                <a:schemeClr val="tx1"/>
              </a:solidFill>
            </a:endParaRPr>
          </a:p>
        </p:txBody>
      </p:sp>
      <p:sp>
        <p:nvSpPr>
          <p:cNvPr id="11" name="Rounded Rectangle 10"/>
          <p:cNvSpPr/>
          <p:nvPr/>
        </p:nvSpPr>
        <p:spPr>
          <a:xfrm>
            <a:off x="6096000" y="1254369"/>
            <a:ext cx="22098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Less carrying of large volumes (more used on-site)</a:t>
            </a:r>
            <a:endParaRPr lang="en-GB" dirty="0">
              <a:solidFill>
                <a:schemeClr val="tx1"/>
              </a:solidFill>
            </a:endParaRPr>
          </a:p>
        </p:txBody>
      </p:sp>
      <p:sp>
        <p:nvSpPr>
          <p:cNvPr id="12" name="Rounded Rectangle 11"/>
          <p:cNvSpPr/>
          <p:nvPr/>
        </p:nvSpPr>
        <p:spPr>
          <a:xfrm>
            <a:off x="714375" y="3538537"/>
            <a:ext cx="2057400"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More time for childcare and household</a:t>
            </a:r>
            <a:endParaRPr lang="en-GB" dirty="0">
              <a:solidFill>
                <a:schemeClr val="tx1"/>
              </a:solidFill>
            </a:endParaRPr>
          </a:p>
        </p:txBody>
      </p:sp>
      <p:sp>
        <p:nvSpPr>
          <p:cNvPr id="13" name="Rounded Rectangle 12"/>
          <p:cNvSpPr/>
          <p:nvPr/>
        </p:nvSpPr>
        <p:spPr>
          <a:xfrm>
            <a:off x="6143625" y="4948229"/>
            <a:ext cx="1800225"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Greater food security </a:t>
            </a:r>
            <a:endParaRPr lang="en-GB" dirty="0">
              <a:solidFill>
                <a:schemeClr val="tx1"/>
              </a:solidFill>
            </a:endParaRPr>
          </a:p>
        </p:txBody>
      </p:sp>
      <p:sp>
        <p:nvSpPr>
          <p:cNvPr id="14" name="Rounded Rectangle 13"/>
          <p:cNvSpPr/>
          <p:nvPr/>
        </p:nvSpPr>
        <p:spPr>
          <a:xfrm>
            <a:off x="4385896" y="2486025"/>
            <a:ext cx="2038350" cy="8477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800" b="1" dirty="0">
                <a:solidFill>
                  <a:sysClr val="windowText" lastClr="000000"/>
                </a:solidFill>
              </a:rPr>
              <a:t>6</a:t>
            </a:r>
            <a:r>
              <a:rPr lang="en-GB" sz="1800" b="1" dirty="0" smtClean="0">
                <a:solidFill>
                  <a:sysClr val="windowText" lastClr="000000"/>
                </a:solidFill>
              </a:rPr>
              <a:t>.  More time available</a:t>
            </a:r>
            <a:endParaRPr lang="en-GB" sz="1800" b="1" dirty="0">
              <a:solidFill>
                <a:sysClr val="windowText" lastClr="000000"/>
              </a:solidFill>
            </a:endParaRPr>
          </a:p>
        </p:txBody>
      </p:sp>
      <p:sp>
        <p:nvSpPr>
          <p:cNvPr id="15" name="Rounded Rectangle 14"/>
          <p:cNvSpPr/>
          <p:nvPr/>
        </p:nvSpPr>
        <p:spPr>
          <a:xfrm>
            <a:off x="3152775" y="5029200"/>
            <a:ext cx="1804987" cy="1066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Better school attendance and performance</a:t>
            </a:r>
            <a:endParaRPr lang="en-GB" dirty="0">
              <a:solidFill>
                <a:schemeClr val="tx1"/>
              </a:solidFill>
            </a:endParaRPr>
          </a:p>
        </p:txBody>
      </p:sp>
      <p:sp>
        <p:nvSpPr>
          <p:cNvPr id="16" name="Rounded Rectangle 15"/>
          <p:cNvSpPr/>
          <p:nvPr/>
        </p:nvSpPr>
        <p:spPr>
          <a:xfrm>
            <a:off x="304800" y="6248400"/>
            <a:ext cx="84582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Heightened status with a healthy well-fed family and a service to the community </a:t>
            </a:r>
            <a:endParaRPr lang="en-GB" dirty="0">
              <a:solidFill>
                <a:schemeClr val="tx1"/>
              </a:solidFill>
            </a:endParaRPr>
          </a:p>
        </p:txBody>
      </p:sp>
      <p:sp>
        <p:nvSpPr>
          <p:cNvPr id="18" name="Right Arrow 17"/>
          <p:cNvSpPr/>
          <p:nvPr/>
        </p:nvSpPr>
        <p:spPr>
          <a:xfrm>
            <a:off x="2771775" y="4267200"/>
            <a:ext cx="51911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3952875" y="4691051"/>
            <a:ext cx="271462" cy="290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a:off x="1333500" y="4643432"/>
            <a:ext cx="271462" cy="304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p:cNvSpPr/>
          <p:nvPr/>
        </p:nvSpPr>
        <p:spPr>
          <a:xfrm>
            <a:off x="6705600" y="4643432"/>
            <a:ext cx="271462" cy="300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en-GB" smtClean="0"/>
              <a:t>Sally Sutton  SWL Consultants                                        40th WEDC Conference Loughborough 2017</a:t>
            </a:r>
            <a:endParaRPr lang="en-GB"/>
          </a:p>
        </p:txBody>
      </p:sp>
    </p:spTree>
    <p:extLst>
      <p:ext uri="{BB962C8B-B14F-4D97-AF65-F5344CB8AC3E}">
        <p14:creationId xmlns:p14="http://schemas.microsoft.com/office/powerpoint/2010/main" val="4134400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b="1" dirty="0" smtClean="0"/>
              <a:t>Other pull-factors</a:t>
            </a:r>
            <a:endParaRPr lang="en-GB" b="1" dirty="0"/>
          </a:p>
        </p:txBody>
      </p:sp>
      <p:pic>
        <p:nvPicPr>
          <p:cNvPr id="3074" name="Picture 2" descr="C:\Users\User\Pictures\2010\Uganda\IMG_1307.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5029200" y="1236786"/>
            <a:ext cx="3454399" cy="25907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Pictures\2010\Uganda\IMG_13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1970" y="3277564"/>
            <a:ext cx="2499615" cy="18748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ropbox\Photos\Zimbabwe\IMG_0089 (Copy).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1113693"/>
            <a:ext cx="3886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 y="4783070"/>
            <a:ext cx="2286000" cy="1200329"/>
          </a:xfrm>
          <a:prstGeom prst="rect">
            <a:avLst/>
          </a:prstGeom>
          <a:noFill/>
        </p:spPr>
        <p:txBody>
          <a:bodyPr wrap="square" rtlCol="0">
            <a:spAutoFit/>
          </a:bodyPr>
          <a:lstStyle/>
          <a:p>
            <a:r>
              <a:rPr lang="en-GB" dirty="0" smtClean="0"/>
              <a:t>“I can use it for what I want, when I want, and where I want.  It is on my own land”</a:t>
            </a:r>
            <a:endParaRPr lang="en-GB" dirty="0"/>
          </a:p>
        </p:txBody>
      </p:sp>
      <p:pic>
        <p:nvPicPr>
          <p:cNvPr id="3077" name="Picture 5" descr="C:\Users\User\Pictures\2010\Ethiopia Oct\IMG_206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76600" y="4114800"/>
            <a:ext cx="3178799" cy="238426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GB" smtClean="0"/>
              <a:t>Sally Sutton  SWL Consultants                                        40th WEDC Conference Loughborough 2017</a:t>
            </a:r>
            <a:endParaRPr lang="en-GB"/>
          </a:p>
        </p:txBody>
      </p:sp>
    </p:spTree>
    <p:extLst>
      <p:ext uri="{BB962C8B-B14F-4D97-AF65-F5344CB8AC3E}">
        <p14:creationId xmlns:p14="http://schemas.microsoft.com/office/powerpoint/2010/main" val="1361914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Conclusions</a:t>
            </a:r>
            <a:endParaRPr lang="en-GB" b="1" dirty="0"/>
          </a:p>
        </p:txBody>
      </p:sp>
      <p:sp>
        <p:nvSpPr>
          <p:cNvPr id="3" name="Content Placeholder 2"/>
          <p:cNvSpPr>
            <a:spLocks noGrp="1"/>
          </p:cNvSpPr>
          <p:nvPr>
            <p:ph idx="1"/>
          </p:nvPr>
        </p:nvSpPr>
        <p:spPr>
          <a:xfrm>
            <a:off x="152400" y="1600200"/>
            <a:ext cx="8686800" cy="5105400"/>
          </a:xfrm>
        </p:spPr>
        <p:txBody>
          <a:bodyPr/>
          <a:lstStyle/>
          <a:p>
            <a:r>
              <a:rPr lang="en-GB" dirty="0" smtClean="0"/>
              <a:t>Having your own water supply transforms quality of life in so many ways – needs further research</a:t>
            </a:r>
          </a:p>
          <a:p>
            <a:r>
              <a:rPr lang="en-GB" dirty="0" smtClean="0"/>
              <a:t>Most people invest in water supply initially for domestic uses and share it with others. </a:t>
            </a:r>
          </a:p>
          <a:p>
            <a:r>
              <a:rPr lang="en-GB" dirty="0" smtClean="0"/>
              <a:t>Obtaining direct economic benefit needs a change in mind-set at all levels, which takes time. </a:t>
            </a:r>
          </a:p>
          <a:p>
            <a:r>
              <a:rPr lang="en-GB" dirty="0" smtClean="0"/>
              <a:t>At least 250 million in SSA will be left unserved by any other supply in 2030. Wring your hands or offer alternatives?</a:t>
            </a:r>
            <a:endParaRPr lang="en-GB" dirty="0"/>
          </a:p>
        </p:txBody>
      </p:sp>
      <p:sp>
        <p:nvSpPr>
          <p:cNvPr id="4" name="Footer Placeholder 3"/>
          <p:cNvSpPr>
            <a:spLocks noGrp="1"/>
          </p:cNvSpPr>
          <p:nvPr>
            <p:ph type="ftr" sz="quarter" idx="11"/>
          </p:nvPr>
        </p:nvSpPr>
        <p:spPr>
          <a:xfrm>
            <a:off x="152400" y="6356350"/>
            <a:ext cx="8839200" cy="365125"/>
          </a:xfrm>
        </p:spPr>
        <p:txBody>
          <a:bodyPr/>
          <a:lstStyle/>
          <a:p>
            <a:r>
              <a:rPr lang="en-GB" dirty="0" smtClean="0"/>
              <a:t>Sally Sutton  SWL Consultants                                                                                    40th WEDC Conference Loughborough 2017</a:t>
            </a:r>
            <a:endParaRPr lang="en-GB" dirty="0"/>
          </a:p>
        </p:txBody>
      </p:sp>
    </p:spTree>
    <p:extLst>
      <p:ext uri="{BB962C8B-B14F-4D97-AF65-F5344CB8AC3E}">
        <p14:creationId xmlns:p14="http://schemas.microsoft.com/office/powerpoint/2010/main" val="2964005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10135</TotalTime>
  <Words>643</Words>
  <Application>Microsoft Office PowerPoint</Application>
  <PresentationFormat>Diavoorstelling (4:3)</PresentationFormat>
  <Paragraphs>77</Paragraphs>
  <Slides>10</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Calibri</vt:lpstr>
      <vt:lpstr>Office Theme</vt:lpstr>
      <vt:lpstr>Socio-economic factors in Self-supply investment</vt:lpstr>
      <vt:lpstr>PowerPoint-presentatie</vt:lpstr>
      <vt:lpstr>PowerPoint-presentatie</vt:lpstr>
      <vt:lpstr>PowerPoint-presentatie</vt:lpstr>
      <vt:lpstr>Sharing </vt:lpstr>
      <vt:lpstr>Push Factors</vt:lpstr>
      <vt:lpstr>Main pull-factors for household water supply</vt:lpstr>
      <vt:lpstr>Other pull-factors</vt:lpstr>
      <vt:lpstr>Conclusions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Socio-economic factors in Self-supply investment</dc:title>
  <dc:creator>User</dc:creator>
  <cp:lastModifiedBy>Henk Holtslag</cp:lastModifiedBy>
  <cp:revision>33</cp:revision>
  <dcterms:created xsi:type="dcterms:W3CDTF">2017-05-10T09:32:39Z</dcterms:created>
  <dcterms:modified xsi:type="dcterms:W3CDTF">2017-08-04T05:59:31Z</dcterms:modified>
</cp:coreProperties>
</file>