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8" r:id="rId5"/>
    <p:sldId id="260" r:id="rId6"/>
    <p:sldId id="267" r:id="rId7"/>
    <p:sldId id="261" r:id="rId8"/>
    <p:sldId id="269" r:id="rId9"/>
    <p:sldId id="265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A4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9713" autoAdjust="0"/>
  </p:normalViewPr>
  <p:slideViewPr>
    <p:cSldViewPr>
      <p:cViewPr varScale="1">
        <p:scale>
          <a:sx n="50" d="100"/>
          <a:sy n="50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6457-705A-154D-A1E6-DA89AE9B4D0B}" type="datetimeFigureOut">
              <a:rPr lang="en-US" smtClean="0"/>
              <a:pPr/>
              <a:t>21-Nov-16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761F-8B82-5E42-8FAA-D90A2D365E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172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a-DK" dirty="0" smtClean="0"/>
              <a:t>My </a:t>
            </a:r>
            <a:r>
              <a:rPr lang="da-DK" dirty="0" err="1" smtClean="0"/>
              <a:t>background</a:t>
            </a:r>
            <a:r>
              <a:rPr lang="da-DK" dirty="0" smtClean="0"/>
              <a:t> (</a:t>
            </a:r>
            <a:r>
              <a:rPr lang="da-DK" dirty="0" err="1" smtClean="0"/>
              <a:t>briefly</a:t>
            </a:r>
            <a:r>
              <a:rPr lang="da-DK" dirty="0" smtClean="0"/>
              <a:t>). </a:t>
            </a:r>
          </a:p>
          <a:p>
            <a:pPr>
              <a:buFontTx/>
              <a:buChar char="-"/>
            </a:pPr>
            <a:r>
              <a:rPr lang="da-DK" dirty="0" smtClean="0"/>
              <a:t> </a:t>
            </a:r>
            <a:r>
              <a:rPr lang="da-DK" dirty="0" err="1" smtClean="0"/>
              <a:t>Education</a:t>
            </a:r>
            <a:r>
              <a:rPr lang="da-DK" dirty="0" smtClean="0"/>
              <a:t> in Agricultural </a:t>
            </a:r>
            <a:r>
              <a:rPr lang="da-DK" dirty="0" err="1" smtClean="0"/>
              <a:t>development</a:t>
            </a:r>
            <a:r>
              <a:rPr lang="da-DK" dirty="0" smtClean="0"/>
              <a:t>. </a:t>
            </a:r>
          </a:p>
          <a:p>
            <a:pPr>
              <a:buFontTx/>
              <a:buChar char="-"/>
            </a:pPr>
            <a:r>
              <a:rPr lang="da-DK" dirty="0" smtClean="0"/>
              <a:t> 5 </a:t>
            </a:r>
            <a:r>
              <a:rPr lang="da-DK" dirty="0" err="1" smtClean="0"/>
              <a:t>years</a:t>
            </a:r>
            <a:r>
              <a:rPr lang="da-DK" dirty="0" smtClean="0"/>
              <a:t> </a:t>
            </a:r>
            <a:r>
              <a:rPr lang="da-DK" dirty="0" err="1" smtClean="0"/>
              <a:t>experience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the SHIPO SMART Centre in rural Tanzania. </a:t>
            </a:r>
          </a:p>
          <a:p>
            <a:pPr>
              <a:buFontTx/>
              <a:buChar char="-"/>
            </a:pPr>
            <a:r>
              <a:rPr lang="da-DK" baseline="0" dirty="0" smtClean="0"/>
              <a:t> 3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 in Zambia. </a:t>
            </a:r>
          </a:p>
          <a:p>
            <a:pPr>
              <a:buFontTx/>
              <a:buChar char="-"/>
            </a:pPr>
            <a:r>
              <a:rPr lang="da-DK" baseline="0" dirty="0" smtClean="0"/>
              <a:t> </a:t>
            </a:r>
            <a:r>
              <a:rPr lang="da-DK" baseline="0" dirty="0" err="1" smtClean="0"/>
              <a:t>Recently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the Dutch social </a:t>
            </a:r>
            <a:r>
              <a:rPr lang="da-DK" baseline="0" dirty="0" err="1" smtClean="0"/>
              <a:t>enterprise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MetaMeta</a:t>
            </a:r>
            <a:r>
              <a:rPr lang="da-DK" baseline="0" dirty="0" smtClean="0"/>
              <a:t> to support the establishment of an </a:t>
            </a:r>
            <a:r>
              <a:rPr lang="da-DK" baseline="0" dirty="0" err="1" smtClean="0"/>
              <a:t>umbrella</a:t>
            </a:r>
            <a:r>
              <a:rPr lang="da-DK" baseline="0" dirty="0" smtClean="0"/>
              <a:t> for the SMART Centres. </a:t>
            </a:r>
          </a:p>
          <a:p>
            <a:pPr>
              <a:buFontTx/>
              <a:buChar char="-"/>
            </a:pPr>
            <a:endParaRPr lang="da-DK" baseline="0" dirty="0" smtClean="0"/>
          </a:p>
          <a:p>
            <a:pPr>
              <a:buFontTx/>
              <a:buChar char="-"/>
            </a:pPr>
            <a:r>
              <a:rPr lang="da-DK" dirty="0" err="1" smtClean="0"/>
              <a:t>This</a:t>
            </a:r>
            <a:r>
              <a:rPr lang="da-DK" dirty="0" smtClean="0"/>
              <a:t> is not an </a:t>
            </a:r>
            <a:r>
              <a:rPr lang="da-DK" dirty="0" err="1" smtClean="0"/>
              <a:t>academic</a:t>
            </a:r>
            <a:r>
              <a:rPr lang="da-DK" dirty="0" smtClean="0"/>
              <a:t> </a:t>
            </a:r>
            <a:r>
              <a:rPr lang="da-DK" dirty="0" err="1" smtClean="0"/>
              <a:t>study</a:t>
            </a:r>
            <a:r>
              <a:rPr lang="da-DK" dirty="0" smtClean="0"/>
              <a:t>, but 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data </a:t>
            </a:r>
            <a:r>
              <a:rPr lang="da-DK" dirty="0" err="1" smtClean="0"/>
              <a:t>collected</a:t>
            </a:r>
            <a:r>
              <a:rPr lang="da-DK" baseline="0" dirty="0" smtClean="0"/>
              <a:t> over the last </a:t>
            </a:r>
            <a:r>
              <a:rPr lang="da-DK" baseline="0" dirty="0" err="1" smtClean="0"/>
              <a:t>eight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 and in </a:t>
            </a:r>
            <a:r>
              <a:rPr lang="da-DK" baseline="0" dirty="0" err="1" smtClean="0"/>
              <a:t>particular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through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study</a:t>
            </a:r>
            <a:r>
              <a:rPr lang="da-DK" baseline="0" dirty="0" smtClean="0"/>
              <a:t> made by </a:t>
            </a:r>
            <a:r>
              <a:rPr lang="da-DK" baseline="0" dirty="0" err="1" smtClean="0"/>
              <a:t>Annemarieke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Maltha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November-December</a:t>
            </a:r>
            <a:r>
              <a:rPr lang="da-DK" baseline="0" dirty="0" smtClean="0"/>
              <a:t> 2015 (</a:t>
            </a:r>
            <a:r>
              <a:rPr lang="da-DK" baseline="0" dirty="0" err="1" smtClean="0"/>
              <a:t>refer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AM´s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presentation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Wednesday</a:t>
            </a:r>
            <a:r>
              <a:rPr lang="da-DK" baseline="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290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err="1" smtClean="0"/>
              <a:t>This</a:t>
            </a:r>
            <a:r>
              <a:rPr lang="da-DK" dirty="0" smtClean="0"/>
              <a:t> is </a:t>
            </a:r>
            <a:r>
              <a:rPr lang="da-DK" dirty="0" err="1" smtClean="0"/>
              <a:t>about</a:t>
            </a:r>
            <a:r>
              <a:rPr lang="da-DK" dirty="0" smtClean="0"/>
              <a:t>:</a:t>
            </a:r>
          </a:p>
          <a:p>
            <a:pPr>
              <a:buFontTx/>
              <a:buChar char="-"/>
            </a:pPr>
            <a:r>
              <a:rPr lang="da-DK" baseline="0" dirty="0" err="1" smtClean="0"/>
              <a:t>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live </a:t>
            </a:r>
            <a:r>
              <a:rPr lang="da-DK" baseline="0" dirty="0" err="1" smtClean="0"/>
              <a:t>beyond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reach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piped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schemes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supported</a:t>
            </a:r>
            <a:r>
              <a:rPr lang="da-DK" baseline="0" dirty="0" smtClean="0"/>
              <a:t> to ”</a:t>
            </a:r>
            <a:r>
              <a:rPr lang="da-DK" baseline="0" dirty="0" err="1" smtClean="0"/>
              <a:t>achieve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safe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affordable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drinking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water</a:t>
            </a:r>
            <a:r>
              <a:rPr lang="da-DK" baseline="0" dirty="0" smtClean="0"/>
              <a:t>” (SDG 6). </a:t>
            </a:r>
          </a:p>
          <a:p>
            <a:pPr>
              <a:buFontTx/>
              <a:buChar char="-"/>
            </a:pPr>
            <a:r>
              <a:rPr lang="da-DK" baseline="0" dirty="0" smtClean="0"/>
              <a:t>Is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a system for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?</a:t>
            </a:r>
          </a:p>
          <a:p>
            <a:pPr>
              <a:buFontTx/>
              <a:buChar char="-"/>
            </a:pPr>
            <a:r>
              <a:rPr lang="da-DK" baseline="0" dirty="0" smtClean="0"/>
              <a:t>Is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a </a:t>
            </a:r>
            <a:r>
              <a:rPr lang="da-DK" u="sng" baseline="0" dirty="0" err="1" smtClean="0"/>
              <a:t>sustainable</a:t>
            </a:r>
            <a:r>
              <a:rPr lang="da-DK" u="none" baseline="0" dirty="0" smtClean="0"/>
              <a:t> system for </a:t>
            </a:r>
            <a:r>
              <a:rPr lang="da-DK" u="none" baseline="0" dirty="0" err="1" smtClean="0"/>
              <a:t>that</a:t>
            </a:r>
            <a:r>
              <a:rPr lang="da-DK" u="none" baseline="0" dirty="0" smtClean="0"/>
              <a:t>?</a:t>
            </a:r>
          </a:p>
          <a:p>
            <a:pPr>
              <a:buFontTx/>
              <a:buChar char="-"/>
            </a:pPr>
            <a:endParaRPr lang="da-DK" u="none" baseline="0" dirty="0" smtClean="0"/>
          </a:p>
          <a:p>
            <a:pPr>
              <a:buFontTx/>
              <a:buChar char="-"/>
            </a:pPr>
            <a:r>
              <a:rPr lang="da-DK" u="none" baseline="0" dirty="0" smtClean="0"/>
              <a:t>If </a:t>
            </a:r>
            <a:r>
              <a:rPr lang="da-DK" u="none" baseline="0" dirty="0" err="1" smtClean="0"/>
              <a:t>no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other</a:t>
            </a:r>
            <a:r>
              <a:rPr lang="da-DK" u="none" baseline="0" dirty="0" smtClean="0"/>
              <a:t> support: </a:t>
            </a:r>
            <a:r>
              <a:rPr lang="da-DK" u="none" baseline="0" dirty="0" err="1" smtClean="0"/>
              <a:t>they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use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Self-supply</a:t>
            </a:r>
            <a:r>
              <a:rPr lang="da-DK" u="none" baseline="0" dirty="0" smtClean="0"/>
              <a:t>!</a:t>
            </a:r>
          </a:p>
          <a:p>
            <a:pPr>
              <a:buFontTx/>
              <a:buChar char="-"/>
            </a:pPr>
            <a:endParaRPr lang="da-DK" u="none" baseline="0" dirty="0" smtClean="0"/>
          </a:p>
          <a:p>
            <a:r>
              <a:rPr lang="da-DK" dirty="0" err="1" smtClean="0"/>
              <a:t>Self-supply</a:t>
            </a:r>
            <a:r>
              <a:rPr lang="da-DK" baseline="0" dirty="0" smtClean="0"/>
              <a:t> as I </a:t>
            </a:r>
            <a:r>
              <a:rPr lang="da-DK" baseline="0" dirty="0" err="1" smtClean="0"/>
              <a:t>see</a:t>
            </a:r>
            <a:r>
              <a:rPr lang="da-DK" baseline="0" dirty="0" smtClean="0"/>
              <a:t> it: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Nothing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have to </a:t>
            </a:r>
            <a:r>
              <a:rPr lang="da-DK" dirty="0" err="1" smtClean="0"/>
              <a:t>believe</a:t>
            </a:r>
            <a:r>
              <a:rPr lang="da-DK" dirty="0" smtClean="0"/>
              <a:t> in </a:t>
            </a:r>
            <a:r>
              <a:rPr lang="da-DK" dirty="0" err="1" smtClean="0"/>
              <a:t>or</a:t>
            </a:r>
            <a:r>
              <a:rPr lang="da-DK" dirty="0" smtClean="0"/>
              <a:t> </a:t>
            </a:r>
            <a:r>
              <a:rPr lang="da-DK" dirty="0" err="1" smtClean="0"/>
              <a:t>spent</a:t>
            </a:r>
            <a:r>
              <a:rPr lang="da-DK" dirty="0" smtClean="0"/>
              <a:t> </a:t>
            </a:r>
            <a:r>
              <a:rPr lang="da-DK" dirty="0" err="1" smtClean="0"/>
              <a:t>hours</a:t>
            </a:r>
            <a:r>
              <a:rPr lang="da-DK" dirty="0" smtClean="0"/>
              <a:t> </a:t>
            </a:r>
            <a:r>
              <a:rPr lang="da-DK" dirty="0" err="1" smtClean="0"/>
              <a:t>discussing</a:t>
            </a:r>
            <a:r>
              <a:rPr lang="da-DK" dirty="0" smtClean="0"/>
              <a:t>. It is a </a:t>
            </a:r>
            <a:r>
              <a:rPr lang="da-DK" dirty="0" err="1" smtClean="0"/>
              <a:t>way</a:t>
            </a:r>
            <a:r>
              <a:rPr lang="da-DK" dirty="0" smtClean="0"/>
              <a:t> to </a:t>
            </a:r>
            <a:r>
              <a:rPr lang="da-DK" dirty="0" err="1" smtClean="0"/>
              <a:t>describe</a:t>
            </a:r>
            <a:r>
              <a:rPr lang="da-DK" dirty="0" smtClean="0"/>
              <a:t> </a:t>
            </a:r>
            <a:r>
              <a:rPr lang="da-DK" dirty="0" err="1" smtClean="0"/>
              <a:t>things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already</a:t>
            </a:r>
            <a:r>
              <a:rPr lang="da-DK" dirty="0" smtClean="0"/>
              <a:t> happening. </a:t>
            </a:r>
          </a:p>
          <a:p>
            <a:r>
              <a:rPr lang="da-DK" dirty="0" smtClean="0"/>
              <a:t>And </a:t>
            </a:r>
            <a:r>
              <a:rPr lang="da-DK" dirty="0" err="1" smtClean="0"/>
              <a:t>exactly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</a:t>
            </a:r>
            <a:r>
              <a:rPr lang="da-DK" dirty="0" err="1" smtClean="0"/>
              <a:t>hat</a:t>
            </a:r>
            <a:r>
              <a:rPr lang="da-DK" dirty="0" smtClean="0"/>
              <a:t> </a:t>
            </a:r>
            <a:r>
              <a:rPr lang="da-DK" dirty="0" err="1" smtClean="0"/>
              <a:t>makes</a:t>
            </a:r>
            <a:r>
              <a:rPr lang="da-DK" dirty="0" smtClean="0"/>
              <a:t> it a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dirty="0" err="1" smtClean="0"/>
              <a:t>concept</a:t>
            </a:r>
            <a:r>
              <a:rPr lang="da-DK" dirty="0" smtClean="0"/>
              <a:t> to base a support in, </a:t>
            </a:r>
            <a:r>
              <a:rPr lang="da-DK" dirty="0" err="1" smtClean="0"/>
              <a:t>because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 is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discussion</a:t>
            </a:r>
            <a:r>
              <a:rPr lang="da-DK" dirty="0" smtClean="0"/>
              <a:t> </a:t>
            </a:r>
            <a:r>
              <a:rPr lang="da-DK" dirty="0" err="1" smtClean="0"/>
              <a:t>whether</a:t>
            </a:r>
            <a:r>
              <a:rPr lang="da-DK" dirty="0" smtClean="0"/>
              <a:t> it is </a:t>
            </a:r>
            <a:r>
              <a:rPr lang="da-DK" dirty="0" err="1" smtClean="0"/>
              <a:t>demand-driven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</a:t>
            </a:r>
            <a:r>
              <a:rPr lang="da-DK" baseline="0" dirty="0" smtClean="0"/>
              <a:t> not! It is </a:t>
            </a:r>
            <a:r>
              <a:rPr lang="da-DK" u="sng" baseline="0" dirty="0" smtClean="0"/>
              <a:t>ONLY </a:t>
            </a:r>
            <a:r>
              <a:rPr lang="da-DK" baseline="0" dirty="0" err="1" smtClean="0"/>
              <a:t>demand-driven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otherwise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happen</a:t>
            </a:r>
            <a:r>
              <a:rPr lang="da-DK" baseline="0" dirty="0" smtClean="0"/>
              <a:t>)!</a:t>
            </a:r>
          </a:p>
          <a:p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question</a:t>
            </a:r>
            <a:r>
              <a:rPr lang="da-DK" baseline="0" dirty="0" smtClean="0"/>
              <a:t> is HOW to support it,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accelerate</a:t>
            </a:r>
            <a:r>
              <a:rPr lang="da-DK" baseline="0" dirty="0" smtClean="0"/>
              <a:t> it, so </a:t>
            </a:r>
            <a:r>
              <a:rPr lang="da-DK" u="sng" baseline="0" dirty="0" smtClean="0"/>
              <a:t>more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themselves</a:t>
            </a:r>
            <a:r>
              <a:rPr lang="da-DK" baseline="0" dirty="0" smtClean="0"/>
              <a:t> to</a:t>
            </a:r>
            <a:r>
              <a:rPr lang="da-DK" u="sng" baseline="0" dirty="0" smtClean="0"/>
              <a:t> </a:t>
            </a:r>
            <a:r>
              <a:rPr lang="da-DK" u="sng" baseline="0" dirty="0" err="1" smtClean="0"/>
              <a:t>safer</a:t>
            </a:r>
            <a:r>
              <a:rPr lang="da-DK" u="sng" baseline="0" dirty="0" smtClean="0"/>
              <a:t> </a:t>
            </a:r>
            <a:r>
              <a:rPr lang="da-DK" baseline="0" dirty="0" err="1" smtClean="0"/>
              <a:t>water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sanitation</a:t>
            </a:r>
            <a:r>
              <a:rPr lang="da-DK" baseline="0" dirty="0" smtClean="0"/>
              <a:t> (and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eventually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reach</a:t>
            </a:r>
            <a:r>
              <a:rPr lang="da-DK" baseline="0" dirty="0" smtClean="0"/>
              <a:t> SDG 6).</a:t>
            </a:r>
          </a:p>
          <a:p>
            <a:pPr>
              <a:buFontTx/>
              <a:buChar char="-"/>
            </a:pP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options to support (</a:t>
            </a:r>
            <a:r>
              <a:rPr lang="da-DK" baseline="0" dirty="0" err="1" smtClean="0"/>
              <a:t>accelerate</a:t>
            </a:r>
            <a:r>
              <a:rPr lang="da-DK" baseline="0" dirty="0" smtClean="0"/>
              <a:t>) </a:t>
            </a:r>
            <a:r>
              <a:rPr lang="da-DK" baseline="0" dirty="0" err="1" smtClean="0"/>
              <a:t>Self-supply</a:t>
            </a:r>
            <a:r>
              <a:rPr lang="da-DK" baseline="0" dirty="0" smtClean="0"/>
              <a:t>?</a:t>
            </a:r>
          </a:p>
          <a:p>
            <a:pPr>
              <a:buFontTx/>
              <a:buChar char="-"/>
            </a:pPr>
            <a:r>
              <a:rPr lang="da-DK" baseline="0" dirty="0" err="1" smtClean="0"/>
              <a:t>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u="sng" baseline="0" dirty="0" err="1" smtClean="0"/>
              <a:t>increase</a:t>
            </a:r>
            <a:r>
              <a:rPr lang="da-DK" u="none" baseline="0" dirty="0" smtClean="0"/>
              <a:t> the options for </a:t>
            </a:r>
            <a:r>
              <a:rPr lang="da-DK" u="none" baseline="0" dirty="0" err="1" smtClean="0"/>
              <a:t>Self-supply</a:t>
            </a:r>
            <a:r>
              <a:rPr lang="da-DK" u="none" baseline="0" dirty="0" smtClean="0"/>
              <a:t>?</a:t>
            </a:r>
          </a:p>
          <a:p>
            <a:pPr>
              <a:buFontTx/>
              <a:buChar char="-"/>
            </a:pPr>
            <a:r>
              <a:rPr lang="da-DK" dirty="0" err="1" smtClean="0"/>
              <a:t>How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reduce</a:t>
            </a:r>
            <a:r>
              <a:rPr lang="da-DK" dirty="0" smtClean="0"/>
              <a:t> the </a:t>
            </a:r>
            <a:r>
              <a:rPr lang="da-DK" dirty="0" err="1" smtClean="0"/>
              <a:t>costs</a:t>
            </a:r>
            <a:r>
              <a:rPr lang="da-DK" dirty="0" smtClean="0"/>
              <a:t> of the </a:t>
            </a:r>
            <a:r>
              <a:rPr lang="da-DK" dirty="0" err="1" smtClean="0"/>
              <a:t>available</a:t>
            </a:r>
            <a:r>
              <a:rPr lang="da-DK" baseline="0" dirty="0" smtClean="0"/>
              <a:t> </a:t>
            </a:r>
            <a:r>
              <a:rPr lang="da-DK" dirty="0" err="1" smtClean="0"/>
              <a:t>Self-supply</a:t>
            </a:r>
            <a:r>
              <a:rPr lang="da-DK" dirty="0" smtClean="0"/>
              <a:t> options?</a:t>
            </a:r>
          </a:p>
          <a:p>
            <a:pPr>
              <a:buFontTx/>
              <a:buChar char="-"/>
            </a:pPr>
            <a:r>
              <a:rPr lang="da-DK" dirty="0" smtClean="0"/>
              <a:t>It is </a:t>
            </a:r>
            <a:r>
              <a:rPr lang="da-DK" dirty="0" err="1" smtClean="0"/>
              <a:t>really</a:t>
            </a:r>
            <a:r>
              <a:rPr lang="da-DK" baseline="0" dirty="0" smtClean="0"/>
              <a:t> a </a:t>
            </a:r>
            <a:r>
              <a:rPr lang="da-DK" u="sng" baseline="0" dirty="0" smtClean="0"/>
              <a:t>system</a:t>
            </a:r>
            <a:r>
              <a:rPr lang="da-DK" u="none" baseline="0" dirty="0" smtClean="0"/>
              <a:t> to support (</a:t>
            </a:r>
            <a:r>
              <a:rPr lang="da-DK" u="none" baseline="0" dirty="0" err="1" smtClean="0"/>
              <a:t>accelerate</a:t>
            </a:r>
            <a:r>
              <a:rPr lang="da-DK" u="none" baseline="0" dirty="0" smtClean="0"/>
              <a:t>) </a:t>
            </a:r>
            <a:r>
              <a:rPr lang="da-DK" u="none" baseline="0" dirty="0" err="1" smtClean="0"/>
              <a:t>Self-supply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that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we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are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looking</a:t>
            </a:r>
            <a:r>
              <a:rPr lang="da-DK" u="none" baseline="0" dirty="0" smtClean="0"/>
              <a:t> for. I am not </a:t>
            </a:r>
            <a:r>
              <a:rPr lang="da-DK" u="none" baseline="0" dirty="0" err="1" smtClean="0"/>
              <a:t>here</a:t>
            </a:r>
            <a:r>
              <a:rPr lang="da-DK" u="none" baseline="0" dirty="0" smtClean="0"/>
              <a:t> to promote a </a:t>
            </a:r>
            <a:r>
              <a:rPr lang="da-DK" u="none" baseline="0" dirty="0" err="1" smtClean="0"/>
              <a:t>certain</a:t>
            </a:r>
            <a:r>
              <a:rPr lang="da-DK" u="none" baseline="0" dirty="0" smtClean="0"/>
              <a:t> pump type </a:t>
            </a:r>
            <a:r>
              <a:rPr lang="da-DK" u="none" baseline="0" dirty="0" err="1" smtClean="0"/>
              <a:t>or</a:t>
            </a:r>
            <a:r>
              <a:rPr lang="da-DK" u="none" baseline="0" dirty="0" smtClean="0"/>
              <a:t> a </a:t>
            </a:r>
            <a:r>
              <a:rPr lang="da-DK" u="none" baseline="0" dirty="0" err="1" smtClean="0"/>
              <a:t>certain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technology</a:t>
            </a:r>
            <a:r>
              <a:rPr lang="da-DK" u="none" baseline="0" dirty="0" smtClean="0"/>
              <a:t>. </a:t>
            </a:r>
            <a:r>
              <a:rPr lang="da-DK" u="none" baseline="0" dirty="0" err="1" smtClean="0"/>
              <a:t>We</a:t>
            </a:r>
            <a:r>
              <a:rPr lang="da-DK" u="none" baseline="0" dirty="0" smtClean="0"/>
              <a:t> have </a:t>
            </a:r>
            <a:r>
              <a:rPr lang="da-DK" u="none" baseline="0" dirty="0" err="1" smtClean="0"/>
              <a:t>access</a:t>
            </a:r>
            <a:r>
              <a:rPr lang="da-DK" u="none" baseline="0" dirty="0" smtClean="0"/>
              <a:t> to a </a:t>
            </a:r>
            <a:r>
              <a:rPr lang="da-DK" u="none" baseline="0" dirty="0" err="1" smtClean="0"/>
              <a:t>lot</a:t>
            </a:r>
            <a:r>
              <a:rPr lang="da-DK" u="none" baseline="0" dirty="0" smtClean="0"/>
              <a:t> of data </a:t>
            </a:r>
            <a:r>
              <a:rPr lang="da-DK" u="none" baseline="0" dirty="0" err="1" smtClean="0"/>
              <a:t>on</a:t>
            </a:r>
            <a:r>
              <a:rPr lang="da-DK" u="none" baseline="0" dirty="0" smtClean="0"/>
              <a:t> pump </a:t>
            </a:r>
            <a:r>
              <a:rPr lang="da-DK" u="none" baseline="0" dirty="0" err="1" smtClean="0"/>
              <a:t>functionality</a:t>
            </a:r>
            <a:r>
              <a:rPr lang="da-DK" u="none" baseline="0" dirty="0" smtClean="0"/>
              <a:t>, etc. But </a:t>
            </a:r>
            <a:r>
              <a:rPr lang="da-DK" u="none" baseline="0" dirty="0" err="1" smtClean="0"/>
              <a:t>one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thing</a:t>
            </a:r>
            <a:r>
              <a:rPr lang="da-DK" u="none" baseline="0" dirty="0" smtClean="0"/>
              <a:t> is for sure: EVERY pump </a:t>
            </a:r>
            <a:r>
              <a:rPr lang="da-DK" u="none" baseline="0" dirty="0" err="1" smtClean="0"/>
              <a:t>will</a:t>
            </a:r>
            <a:r>
              <a:rPr lang="da-DK" u="none" baseline="0" dirty="0" smtClean="0"/>
              <a:t> break </a:t>
            </a:r>
            <a:r>
              <a:rPr lang="da-DK" u="none" baseline="0" dirty="0" err="1" smtClean="0"/>
              <a:t>down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or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need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maintenance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sooner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or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later</a:t>
            </a:r>
            <a:r>
              <a:rPr lang="da-DK" u="none" baseline="0" dirty="0" smtClean="0"/>
              <a:t>. The </a:t>
            </a:r>
            <a:r>
              <a:rPr lang="da-DK" u="none" baseline="0" dirty="0" err="1" smtClean="0"/>
              <a:t>question</a:t>
            </a:r>
            <a:r>
              <a:rPr lang="da-DK" u="none" baseline="0" dirty="0" smtClean="0"/>
              <a:t> is ”</a:t>
            </a:r>
            <a:r>
              <a:rPr lang="da-DK" u="sng" baseline="0" dirty="0" err="1" smtClean="0"/>
              <a:t>What</a:t>
            </a:r>
            <a:r>
              <a:rPr lang="da-DK" u="sng" baseline="0" dirty="0" smtClean="0"/>
              <a:t> do </a:t>
            </a:r>
            <a:r>
              <a:rPr lang="da-DK" u="sng" baseline="0" dirty="0" err="1" smtClean="0"/>
              <a:t>people</a:t>
            </a:r>
            <a:r>
              <a:rPr lang="da-DK" u="sng" baseline="0" dirty="0" smtClean="0"/>
              <a:t> do </a:t>
            </a:r>
            <a:r>
              <a:rPr lang="da-DK" u="none" baseline="0" dirty="0" err="1" smtClean="0"/>
              <a:t>when</a:t>
            </a:r>
            <a:r>
              <a:rPr lang="da-DK" u="none" baseline="0" dirty="0" smtClean="0"/>
              <a:t> it (a pump, </a:t>
            </a:r>
            <a:r>
              <a:rPr lang="da-DK" u="none" baseline="0" dirty="0" err="1" smtClean="0"/>
              <a:t>latrine</a:t>
            </a:r>
            <a:r>
              <a:rPr lang="da-DK" u="none" baseline="0" dirty="0" smtClean="0"/>
              <a:t>, etc.) breaks </a:t>
            </a:r>
            <a:r>
              <a:rPr lang="da-DK" u="none" baseline="0" dirty="0" err="1" smtClean="0"/>
              <a:t>down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or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needs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maintenance</a:t>
            </a:r>
            <a:r>
              <a:rPr lang="da-DK" u="none" baseline="0" dirty="0" smtClean="0"/>
              <a:t>?”, ”</a:t>
            </a:r>
            <a:r>
              <a:rPr lang="da-DK" u="none" baseline="0" dirty="0" err="1" smtClean="0"/>
              <a:t>how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can</a:t>
            </a:r>
            <a:r>
              <a:rPr lang="da-DK" u="none" baseline="0" dirty="0" smtClean="0"/>
              <a:t> the </a:t>
            </a:r>
            <a:r>
              <a:rPr lang="da-DK" u="none" baseline="0" dirty="0" err="1" smtClean="0"/>
              <a:t>consumer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sustainably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pay</a:t>
            </a:r>
            <a:r>
              <a:rPr lang="da-DK" u="none" baseline="0" dirty="0" smtClean="0"/>
              <a:t> and </a:t>
            </a:r>
            <a:r>
              <a:rPr lang="da-DK" u="none" baseline="0" dirty="0" err="1" smtClean="0"/>
              <a:t>organise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repair</a:t>
            </a:r>
            <a:r>
              <a:rPr lang="da-DK" u="none" baseline="0" dirty="0" smtClean="0"/>
              <a:t>?”</a:t>
            </a:r>
            <a:endParaRPr lang="en-US" u="none" dirty="0" smtClean="0"/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One </a:t>
            </a:r>
            <a:r>
              <a:rPr lang="da-DK" dirty="0" err="1" smtClean="0"/>
              <a:t>way</a:t>
            </a:r>
            <a:r>
              <a:rPr lang="da-DK" dirty="0" smtClean="0"/>
              <a:t> to support (</a:t>
            </a:r>
            <a:r>
              <a:rPr lang="da-DK" dirty="0" err="1" smtClean="0"/>
              <a:t>accelerate</a:t>
            </a:r>
            <a:r>
              <a:rPr lang="da-DK" dirty="0" smtClean="0"/>
              <a:t>)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Self-supply</a:t>
            </a:r>
            <a:r>
              <a:rPr lang="da-DK" baseline="0" dirty="0" smtClean="0"/>
              <a:t> is the SMART Centre approach. </a:t>
            </a:r>
          </a:p>
          <a:p>
            <a:endParaRPr lang="da-DK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For </a:t>
            </a:r>
            <a:r>
              <a:rPr lang="da-DK" baseline="0" dirty="0" err="1" smtClean="0"/>
              <a:t>those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think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phones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</a:t>
            </a:r>
            <a:r>
              <a:rPr lang="da-DK" baseline="0" dirty="0" smtClean="0"/>
              <a:t> tablets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hear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SMART, I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it stands for Simple, </a:t>
            </a:r>
            <a:r>
              <a:rPr lang="da-DK" baseline="0" dirty="0" err="1" smtClean="0"/>
              <a:t>Market-based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Affordable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Repairable</a:t>
            </a:r>
            <a:r>
              <a:rPr lang="da-DK" baseline="0" dirty="0" smtClean="0"/>
              <a:t> Technologies.</a:t>
            </a:r>
          </a:p>
          <a:p>
            <a:endParaRPr lang="da-DK" baseline="0" dirty="0" smtClean="0"/>
          </a:p>
          <a:p>
            <a:r>
              <a:rPr lang="da-DK" baseline="0" dirty="0" smtClean="0"/>
              <a:t>Not </a:t>
            </a:r>
            <a:r>
              <a:rPr lang="da-DK" baseline="0" dirty="0" err="1" smtClean="0"/>
              <a:t>necessarily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approach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approaches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presented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 at the Forum. But it is </a:t>
            </a:r>
            <a:r>
              <a:rPr lang="da-DK" baseline="0" dirty="0" err="1" smtClean="0"/>
              <a:t>beginning</a:t>
            </a:r>
            <a:r>
              <a:rPr lang="da-DK" baseline="0" dirty="0" smtClean="0"/>
              <a:t> to look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well-tested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proven</a:t>
            </a:r>
            <a:r>
              <a:rPr lang="da-DK" baseline="0" dirty="0" smtClean="0"/>
              <a:t> approach and it has had a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f </a:t>
            </a:r>
            <a:r>
              <a:rPr lang="da-DK" baseline="0" dirty="0" err="1" smtClean="0"/>
              <a:t>good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results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countries</a:t>
            </a:r>
            <a:r>
              <a:rPr lang="da-DK" baseline="0" dirty="0" smtClean="0"/>
              <a:t> over the last more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10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Based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share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discuss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learn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smtClean="0"/>
              <a:t>So,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does</a:t>
            </a:r>
            <a:r>
              <a:rPr lang="da-DK" baseline="0" dirty="0" smtClean="0"/>
              <a:t> a SMART Centre do?</a:t>
            </a:r>
          </a:p>
          <a:p>
            <a:endParaRPr lang="da-DK" baseline="0" dirty="0" smtClean="0"/>
          </a:p>
          <a:p>
            <a:r>
              <a:rPr lang="da-DK" i="1" baseline="0" dirty="0" err="1" smtClean="0"/>
              <a:t>Read</a:t>
            </a:r>
            <a:r>
              <a:rPr lang="da-DK" i="1" baseline="0" dirty="0" smtClean="0"/>
              <a:t> </a:t>
            </a:r>
            <a:r>
              <a:rPr lang="da-DK" i="1" baseline="0" dirty="0" err="1" smtClean="0"/>
              <a:t>bullet</a:t>
            </a:r>
            <a:r>
              <a:rPr lang="da-DK" i="1" baseline="0" dirty="0" smtClean="0"/>
              <a:t> points</a:t>
            </a:r>
          </a:p>
          <a:p>
            <a:endParaRPr lang="en-GB" sz="1200" dirty="0" smtClean="0"/>
          </a:p>
          <a:p>
            <a:r>
              <a:rPr lang="en-GB" sz="1200" dirty="0" smtClean="0"/>
              <a:t>Advocacy: Ask for clear regulations and policies that benefit the </a:t>
            </a:r>
            <a:r>
              <a:rPr lang="en-GB" sz="1200" dirty="0" err="1" smtClean="0"/>
              <a:t>unserved</a:t>
            </a:r>
            <a:r>
              <a:rPr lang="en-GB" sz="1200" dirty="0" smtClean="0"/>
              <a:t> population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examples</a:t>
            </a:r>
            <a:r>
              <a:rPr lang="da-DK" dirty="0" smtClean="0"/>
              <a:t> of </a:t>
            </a:r>
            <a:r>
              <a:rPr lang="da-DK" dirty="0" err="1" smtClean="0"/>
              <a:t>SMARTechs</a:t>
            </a:r>
            <a:r>
              <a:rPr lang="da-DK" dirty="0" smtClean="0"/>
              <a:t>.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</a:t>
            </a:r>
            <a:r>
              <a:rPr lang="da-DK" baseline="0" dirty="0" smtClean="0"/>
              <a:t> more as </a:t>
            </a:r>
            <a:r>
              <a:rPr lang="da-DK" baseline="0" dirty="0" err="1" smtClean="0"/>
              <a:t>Rik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Haanen</a:t>
            </a:r>
            <a:r>
              <a:rPr lang="da-DK" baseline="0" dirty="0" smtClean="0"/>
              <a:t> presents </a:t>
            </a:r>
            <a:r>
              <a:rPr lang="da-DK" baseline="0" dirty="0" err="1" smtClean="0"/>
              <a:t>after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</a:t>
            </a:r>
            <a:r>
              <a:rPr lang="da-DK" baseline="0" dirty="0" smtClean="0"/>
              <a:t>.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General </a:t>
            </a:r>
            <a:r>
              <a:rPr lang="da-DK" dirty="0" err="1" smtClean="0"/>
              <a:t>results</a:t>
            </a:r>
            <a:r>
              <a:rPr lang="da-DK" dirty="0" smtClean="0"/>
              <a:t>, </a:t>
            </a:r>
            <a:r>
              <a:rPr lang="da-DK" dirty="0" err="1" smtClean="0"/>
              <a:t>seen</a:t>
            </a:r>
            <a:r>
              <a:rPr lang="da-DK" dirty="0" smtClean="0"/>
              <a:t> in </a:t>
            </a:r>
            <a:r>
              <a:rPr lang="da-DK" dirty="0" err="1" smtClean="0"/>
              <a:t>various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countries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About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financial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self-sustainnig</a:t>
            </a:r>
            <a:r>
              <a:rPr lang="da-DK" baseline="0" dirty="0" smtClean="0"/>
              <a:t> SMART Centre:</a:t>
            </a:r>
          </a:p>
          <a:p>
            <a:r>
              <a:rPr lang="da-DK" baseline="0" dirty="0" smtClean="0"/>
              <a:t>SMART Centres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towards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financial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sustainability</a:t>
            </a:r>
            <a:r>
              <a:rPr lang="da-DK" baseline="0" dirty="0" smtClean="0"/>
              <a:t>. </a:t>
            </a:r>
          </a:p>
          <a:p>
            <a:r>
              <a:rPr lang="da-DK" baseline="0" dirty="0" err="1" smtClean="0"/>
              <a:t>Offering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training</a:t>
            </a:r>
            <a:r>
              <a:rPr lang="da-DK" baseline="0" dirty="0" smtClean="0"/>
              <a:t> and ”bulk </a:t>
            </a:r>
            <a:r>
              <a:rPr lang="da-DK" baseline="0" dirty="0" err="1" smtClean="0"/>
              <a:t>selling</a:t>
            </a:r>
            <a:r>
              <a:rPr lang="da-DK" baseline="0" dirty="0" smtClean="0"/>
              <a:t>” of </a:t>
            </a:r>
            <a:r>
              <a:rPr lang="da-DK" baseline="0" dirty="0" err="1" smtClean="0"/>
              <a:t>SMARTechs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NGO’s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government</a:t>
            </a:r>
            <a:r>
              <a:rPr lang="da-DK" baseline="0" dirty="0" smtClean="0"/>
              <a:t> institutions and private </a:t>
            </a:r>
            <a:r>
              <a:rPr lang="da-DK" baseline="0" dirty="0" err="1" smtClean="0"/>
              <a:t>sector</a:t>
            </a:r>
            <a:r>
              <a:rPr lang="da-DK" baseline="0" dirty="0" smtClean="0"/>
              <a:t>.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Take</a:t>
            </a:r>
            <a:r>
              <a:rPr lang="da-DK" dirty="0" smtClean="0"/>
              <a:t> Tanzania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example</a:t>
            </a:r>
            <a:r>
              <a:rPr lang="da-DK" baseline="0" dirty="0" smtClean="0"/>
              <a:t> as I </a:t>
            </a:r>
            <a:r>
              <a:rPr lang="da-DK" baseline="0" dirty="0" err="1" smtClean="0"/>
              <a:t>know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it. </a:t>
            </a:r>
            <a:r>
              <a:rPr lang="da-DK" baseline="0" dirty="0" err="1" smtClean="0"/>
              <a:t>Others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answer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countries</a:t>
            </a:r>
            <a:r>
              <a:rPr lang="da-DK" baseline="0" dirty="0" smtClean="0"/>
              <a:t>.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 note </a:t>
            </a:r>
            <a:r>
              <a:rPr lang="da-DK" dirty="0" err="1" smtClean="0"/>
              <a:t>on</a:t>
            </a:r>
            <a:r>
              <a:rPr lang="da-DK" dirty="0" smtClean="0"/>
              <a:t> the SMART Centre Group?</a:t>
            </a:r>
          </a:p>
          <a:p>
            <a:r>
              <a:rPr lang="da-DK" dirty="0" smtClean="0"/>
              <a:t>SMART Centres (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setups</a:t>
            </a:r>
            <a:r>
              <a:rPr lang="da-DK" dirty="0" smtClean="0"/>
              <a:t>) in more </a:t>
            </a:r>
            <a:r>
              <a:rPr lang="da-DK" dirty="0" err="1" smtClean="0"/>
              <a:t>than</a:t>
            </a:r>
            <a:r>
              <a:rPr lang="da-DK" dirty="0" smtClean="0"/>
              <a:t> 5 </a:t>
            </a:r>
            <a:r>
              <a:rPr lang="da-DK" dirty="0" err="1" smtClean="0"/>
              <a:t>countries</a:t>
            </a:r>
            <a:r>
              <a:rPr lang="da-DK" dirty="0" smtClean="0"/>
              <a:t> </a:t>
            </a:r>
            <a:r>
              <a:rPr lang="da-DK" dirty="0" err="1" smtClean="0"/>
              <a:t>now</a:t>
            </a:r>
            <a:r>
              <a:rPr lang="da-DK" dirty="0" smtClean="0"/>
              <a:t>.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Communicating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8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countries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becoming</a:t>
            </a:r>
            <a:r>
              <a:rPr lang="da-DK" baseline="0" dirty="0" smtClean="0"/>
              <a:t> part of the Group.</a:t>
            </a:r>
          </a:p>
          <a:p>
            <a:r>
              <a:rPr lang="da-DK" baseline="0" dirty="0" smtClean="0"/>
              <a:t>All have new </a:t>
            </a:r>
            <a:r>
              <a:rPr lang="da-DK" baseline="0" dirty="0" err="1" smtClean="0"/>
              <a:t>ideas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technologies</a:t>
            </a:r>
            <a:r>
              <a:rPr lang="da-DK" baseline="0" dirty="0" smtClean="0"/>
              <a:t> and services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, so </a:t>
            </a:r>
            <a:r>
              <a:rPr lang="da-DK" baseline="0" dirty="0" err="1" smtClean="0"/>
              <a:t>others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Coordinated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MetaMeta</a:t>
            </a:r>
            <a:r>
              <a:rPr lang="da-DK" baseline="0" dirty="0" smtClean="0"/>
              <a:t> (The </a:t>
            </a:r>
            <a:r>
              <a:rPr lang="da-DK" baseline="0" dirty="0" err="1" smtClean="0"/>
              <a:t>Netherlands</a:t>
            </a:r>
            <a:r>
              <a:rPr lang="da-DK" baseline="0" dirty="0" smtClean="0"/>
              <a:t>).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Characteristics</a:t>
            </a:r>
            <a:r>
              <a:rPr lang="da-DK" baseline="0" dirty="0" smtClean="0"/>
              <a:t> of a SMART Centre:</a:t>
            </a:r>
          </a:p>
          <a:p>
            <a:r>
              <a:rPr lang="da-DK" dirty="0" smtClean="0"/>
              <a:t>Is </a:t>
            </a:r>
            <a:r>
              <a:rPr lang="da-DK" dirty="0" err="1" smtClean="0"/>
              <a:t>hosted</a:t>
            </a:r>
            <a:r>
              <a:rPr lang="da-DK" dirty="0" smtClean="0"/>
              <a:t> by a </a:t>
            </a:r>
            <a:r>
              <a:rPr lang="da-DK" dirty="0" err="1" smtClean="0"/>
              <a:t>local</a:t>
            </a:r>
            <a:r>
              <a:rPr lang="da-DK" dirty="0" smtClean="0"/>
              <a:t> organisation in the country of operation</a:t>
            </a:r>
          </a:p>
          <a:p>
            <a:r>
              <a:rPr lang="da-DK" dirty="0" smtClean="0"/>
              <a:t>Has a </a:t>
            </a:r>
            <a:r>
              <a:rPr lang="da-DK" dirty="0" err="1" smtClean="0"/>
              <a:t>portfolio</a:t>
            </a:r>
            <a:r>
              <a:rPr lang="da-DK" dirty="0" smtClean="0"/>
              <a:t> of </a:t>
            </a:r>
            <a:r>
              <a:rPr lang="da-DK" dirty="0" err="1" smtClean="0"/>
              <a:t>SMARTechs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answers</a:t>
            </a:r>
            <a:r>
              <a:rPr lang="da-DK" dirty="0" smtClean="0"/>
              <a:t> the </a:t>
            </a:r>
            <a:r>
              <a:rPr lang="da-DK" dirty="0" err="1" smtClean="0"/>
              <a:t>demand</a:t>
            </a:r>
            <a:r>
              <a:rPr lang="da-DK" dirty="0" smtClean="0"/>
              <a:t> in the country of operation</a:t>
            </a:r>
          </a:p>
          <a:p>
            <a:r>
              <a:rPr lang="da-DK" dirty="0" smtClean="0"/>
              <a:t>Tests and </a:t>
            </a:r>
            <a:r>
              <a:rPr lang="da-DK" dirty="0" err="1" smtClean="0"/>
              <a:t>demonstrates</a:t>
            </a:r>
            <a:r>
              <a:rPr lang="da-DK" dirty="0" smtClean="0"/>
              <a:t> </a:t>
            </a:r>
            <a:r>
              <a:rPr lang="da-DK" dirty="0" err="1" smtClean="0"/>
              <a:t>SMARTechs</a:t>
            </a:r>
            <a:endParaRPr lang="da-DK" dirty="0" smtClean="0"/>
          </a:p>
          <a:p>
            <a:r>
              <a:rPr lang="da-DK" dirty="0" err="1" smtClean="0"/>
              <a:t>Identifies</a:t>
            </a:r>
            <a:r>
              <a:rPr lang="da-DK" dirty="0" smtClean="0"/>
              <a:t>, </a:t>
            </a:r>
            <a:r>
              <a:rPr lang="da-DK" dirty="0" err="1" smtClean="0"/>
              <a:t>selects</a:t>
            </a:r>
            <a:r>
              <a:rPr lang="da-DK" dirty="0" smtClean="0"/>
              <a:t> and  </a:t>
            </a:r>
            <a:r>
              <a:rPr lang="da-DK" dirty="0" err="1" smtClean="0"/>
              <a:t>trains</a:t>
            </a:r>
            <a:r>
              <a:rPr lang="da-DK" dirty="0" smtClean="0"/>
              <a:t> </a:t>
            </a:r>
            <a:r>
              <a:rPr lang="da-DK" dirty="0" err="1" smtClean="0"/>
              <a:t>existing</a:t>
            </a:r>
            <a:r>
              <a:rPr lang="da-DK" dirty="0" smtClean="0"/>
              <a:t> private </a:t>
            </a:r>
            <a:r>
              <a:rPr lang="da-DK" dirty="0" err="1" smtClean="0"/>
              <a:t>sector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Uses</a:t>
            </a:r>
            <a:r>
              <a:rPr lang="da-DK" dirty="0" smtClean="0"/>
              <a:t> logo and </a:t>
            </a:r>
            <a:r>
              <a:rPr lang="da-DK" dirty="0" err="1" smtClean="0"/>
              <a:t>branding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relates</a:t>
            </a:r>
            <a:r>
              <a:rPr lang="da-DK" dirty="0" smtClean="0"/>
              <a:t> to </a:t>
            </a:r>
            <a:r>
              <a:rPr lang="da-DK" dirty="0" err="1" smtClean="0"/>
              <a:t>that</a:t>
            </a:r>
            <a:r>
              <a:rPr lang="da-DK" dirty="0" smtClean="0"/>
              <a:t> of the SMART Centre Group</a:t>
            </a:r>
          </a:p>
          <a:p>
            <a:r>
              <a:rPr lang="da-DK" dirty="0" err="1" smtClean="0"/>
              <a:t>Collects</a:t>
            </a:r>
            <a:r>
              <a:rPr lang="da-DK" dirty="0" smtClean="0"/>
              <a:t> and analyses minimum </a:t>
            </a:r>
            <a:r>
              <a:rPr lang="da-DK" dirty="0" err="1" smtClean="0"/>
              <a:t>agreed</a:t>
            </a:r>
            <a:r>
              <a:rPr lang="da-DK" dirty="0" smtClean="0"/>
              <a:t> </a:t>
            </a:r>
            <a:r>
              <a:rPr lang="da-DK" dirty="0" err="1" smtClean="0"/>
              <a:t>indicators</a:t>
            </a:r>
            <a:r>
              <a:rPr lang="da-DK" dirty="0" smtClean="0"/>
              <a:t> and deliver data to the SMART Centre Group </a:t>
            </a:r>
            <a:r>
              <a:rPr lang="da-DK" dirty="0" err="1" smtClean="0"/>
              <a:t>annually</a:t>
            </a:r>
            <a:r>
              <a:rPr lang="da-DK" dirty="0" smtClean="0"/>
              <a:t> and upon </a:t>
            </a:r>
            <a:r>
              <a:rPr lang="da-DK" dirty="0" err="1" smtClean="0"/>
              <a:t>request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Cooperates</a:t>
            </a:r>
            <a:r>
              <a:rPr lang="da-DK" dirty="0" smtClean="0"/>
              <a:t> </a:t>
            </a:r>
            <a:r>
              <a:rPr lang="da-DK" dirty="0" err="1" smtClean="0"/>
              <a:t>openly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SMART Centres</a:t>
            </a:r>
          </a:p>
          <a:p>
            <a:r>
              <a:rPr lang="da-DK" dirty="0" err="1" smtClean="0"/>
              <a:t>Earns</a:t>
            </a:r>
            <a:r>
              <a:rPr lang="da-DK" dirty="0" smtClean="0"/>
              <a:t> an </a:t>
            </a:r>
            <a:r>
              <a:rPr lang="da-DK" dirty="0" err="1" smtClean="0"/>
              <a:t>income</a:t>
            </a:r>
            <a:r>
              <a:rPr lang="da-DK" dirty="0" smtClean="0"/>
              <a:t> and </a:t>
            </a:r>
            <a:r>
              <a:rPr lang="da-DK" dirty="0" err="1" smtClean="0"/>
              <a:t>fundraises</a:t>
            </a:r>
            <a:r>
              <a:rPr lang="da-DK" dirty="0" smtClean="0"/>
              <a:t> </a:t>
            </a:r>
            <a:r>
              <a:rPr lang="da-DK" dirty="0" err="1" smtClean="0"/>
              <a:t>independently</a:t>
            </a:r>
            <a:r>
              <a:rPr lang="da-DK" dirty="0" smtClean="0"/>
              <a:t> </a:t>
            </a:r>
            <a:r>
              <a:rPr lang="da-DK" dirty="0" err="1" smtClean="0"/>
              <a:t>or</a:t>
            </a:r>
            <a:r>
              <a:rPr lang="da-DK" dirty="0" smtClean="0"/>
              <a:t> </a:t>
            </a:r>
            <a:r>
              <a:rPr lang="da-DK" dirty="0" err="1" smtClean="0"/>
              <a:t>through</a:t>
            </a:r>
            <a:r>
              <a:rPr lang="da-DK" dirty="0" smtClean="0"/>
              <a:t> the host organisation and is not </a:t>
            </a:r>
            <a:r>
              <a:rPr lang="da-DK" dirty="0" err="1" smtClean="0"/>
              <a:t>terminally</a:t>
            </a:r>
            <a:r>
              <a:rPr lang="da-DK" dirty="0" smtClean="0"/>
              <a:t> dependent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funding</a:t>
            </a:r>
            <a:r>
              <a:rPr lang="da-DK" dirty="0" smtClean="0"/>
              <a:t> from SMART Centre Group.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 err="1" smtClean="0"/>
              <a:t>Introducing</a:t>
            </a:r>
            <a:r>
              <a:rPr lang="da-DK" dirty="0" smtClean="0"/>
              <a:t> </a:t>
            </a:r>
            <a:r>
              <a:rPr lang="da-DK" dirty="0" err="1" smtClean="0"/>
              <a:t>affordable</a:t>
            </a:r>
            <a:r>
              <a:rPr lang="da-DK" dirty="0" smtClean="0"/>
              <a:t>, </a:t>
            </a:r>
            <a:r>
              <a:rPr lang="da-DK" dirty="0" err="1" smtClean="0"/>
              <a:t>market-based</a:t>
            </a:r>
            <a:r>
              <a:rPr lang="da-DK" dirty="0" smtClean="0"/>
              <a:t> </a:t>
            </a:r>
            <a:r>
              <a:rPr lang="da-DK" dirty="0" err="1" smtClean="0"/>
              <a:t>technologies</a:t>
            </a:r>
            <a:r>
              <a:rPr lang="da-DK" baseline="0" dirty="0" smtClean="0"/>
              <a:t> made from </a:t>
            </a:r>
            <a:r>
              <a:rPr lang="da-DK" baseline="0" dirty="0" err="1" smtClean="0"/>
              <a:t>locally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available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maintained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locally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little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cash</a:t>
            </a:r>
            <a:r>
              <a:rPr lang="da-DK" baseline="0" dirty="0" smtClean="0"/>
              <a:t> – is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way</a:t>
            </a:r>
            <a:r>
              <a:rPr lang="da-DK" baseline="0" dirty="0" smtClean="0"/>
              <a:t> to support the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living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beyond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reach</a:t>
            </a:r>
            <a:r>
              <a:rPr lang="da-DK" baseline="0" dirty="0" smtClean="0"/>
              <a:t> of a </a:t>
            </a:r>
            <a:r>
              <a:rPr lang="da-DK" baseline="0" dirty="0" err="1" smtClean="0"/>
              <a:t>piped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scheme</a:t>
            </a:r>
            <a:r>
              <a:rPr lang="da-DK" baseline="0" dirty="0" smtClean="0"/>
              <a:t>.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None/>
            </a:pPr>
            <a:r>
              <a:rPr lang="da-DK" dirty="0" smtClean="0"/>
              <a:t>- </a:t>
            </a:r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u="sng" dirty="0" smtClean="0"/>
              <a:t>is </a:t>
            </a:r>
            <a:r>
              <a:rPr lang="da-DK" u="none" dirty="0" smtClean="0"/>
              <a:t>a system for </a:t>
            </a:r>
            <a:r>
              <a:rPr lang="da-DK" u="none" dirty="0" err="1" smtClean="0"/>
              <a:t>that</a:t>
            </a:r>
            <a:r>
              <a:rPr lang="da-DK" u="none" dirty="0" smtClean="0"/>
              <a:t>.</a:t>
            </a:r>
            <a:r>
              <a:rPr lang="da-DK" u="none" baseline="0" dirty="0" smtClean="0"/>
              <a:t> The </a:t>
            </a:r>
            <a:r>
              <a:rPr lang="da-DK" u="none" baseline="0" dirty="0" err="1" smtClean="0"/>
              <a:t>result</a:t>
            </a:r>
            <a:r>
              <a:rPr lang="da-DK" u="none" baseline="0" dirty="0" smtClean="0"/>
              <a:t> is </a:t>
            </a:r>
            <a:r>
              <a:rPr lang="da-DK" u="none" baseline="0" dirty="0" err="1" smtClean="0"/>
              <a:t>sustainable</a:t>
            </a:r>
            <a:r>
              <a:rPr lang="da-DK" u="none" baseline="0" dirty="0" smtClean="0"/>
              <a:t>, but to </a:t>
            </a:r>
            <a:r>
              <a:rPr lang="da-DK" u="none" baseline="0" dirty="0" err="1" smtClean="0"/>
              <a:t>scale</a:t>
            </a:r>
            <a:r>
              <a:rPr lang="da-DK" u="none" baseline="0" dirty="0" smtClean="0"/>
              <a:t> it </a:t>
            </a:r>
            <a:r>
              <a:rPr lang="da-DK" u="none" baseline="0" dirty="0" err="1" smtClean="0"/>
              <a:t>considerably</a:t>
            </a:r>
            <a:r>
              <a:rPr lang="da-DK" u="none" baseline="0" dirty="0" smtClean="0"/>
              <a:t> up </a:t>
            </a:r>
            <a:r>
              <a:rPr lang="da-DK" u="none" baseline="0" dirty="0" err="1" smtClean="0"/>
              <a:t>with</a:t>
            </a:r>
            <a:r>
              <a:rPr lang="da-DK" u="none" baseline="0" dirty="0" smtClean="0"/>
              <a:t> large </a:t>
            </a:r>
            <a:r>
              <a:rPr lang="da-DK" u="none" baseline="0" dirty="0" err="1" smtClean="0"/>
              <a:t>impact</a:t>
            </a:r>
            <a:r>
              <a:rPr lang="da-DK" u="none" baseline="0" dirty="0" smtClean="0"/>
              <a:t> </a:t>
            </a:r>
            <a:r>
              <a:rPr lang="da-DK" u="none" baseline="0" dirty="0" err="1" smtClean="0"/>
              <a:t>before</a:t>
            </a:r>
            <a:r>
              <a:rPr lang="da-DK" u="none" baseline="0" dirty="0" smtClean="0"/>
              <a:t> 2030, </a:t>
            </a:r>
            <a:r>
              <a:rPr lang="da-DK" u="none" baseline="0" dirty="0" err="1" smtClean="0"/>
              <a:t>external</a:t>
            </a:r>
            <a:r>
              <a:rPr lang="da-DK" u="none" baseline="0" dirty="0" smtClean="0"/>
              <a:t> support is </a:t>
            </a:r>
            <a:r>
              <a:rPr lang="da-DK" u="none" baseline="0" dirty="0" err="1" smtClean="0"/>
              <a:t>needed</a:t>
            </a:r>
            <a:r>
              <a:rPr lang="da-DK" u="none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748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584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712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8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9206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513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48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89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852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014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72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pic>
        <p:nvPicPr>
          <p:cNvPr id="7" name="Picture 6" descr="rwsn-globe_hires.gif"/>
          <p:cNvPicPr>
            <a:picLocks noChangeAspect="1"/>
          </p:cNvPicPr>
          <p:nvPr/>
        </p:nvPicPr>
        <p:blipFill>
          <a:blip r:embed="rId13" cstate="print">
            <a:lum brigh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092825"/>
            <a:ext cx="1584325" cy="6508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Freeform 7"/>
          <p:cNvSpPr/>
          <p:nvPr/>
        </p:nvSpPr>
        <p:spPr>
          <a:xfrm>
            <a:off x="1800225" y="6469063"/>
            <a:ext cx="7343775" cy="230187"/>
          </a:xfrm>
          <a:custGeom>
            <a:avLst/>
            <a:gdLst>
              <a:gd name="connsiteX0" fmla="*/ 0 w 7308304"/>
              <a:gd name="connsiteY0" fmla="*/ 0 h 228600"/>
              <a:gd name="connsiteX1" fmla="*/ 7308304 w 7308304"/>
              <a:gd name="connsiteY1" fmla="*/ 0 h 228600"/>
              <a:gd name="connsiteX2" fmla="*/ 7308304 w 7308304"/>
              <a:gd name="connsiteY2" fmla="*/ 228600 h 228600"/>
              <a:gd name="connsiteX3" fmla="*/ 0 w 7308304"/>
              <a:gd name="connsiteY3" fmla="*/ 228600 h 228600"/>
              <a:gd name="connsiteX4" fmla="*/ 0 w 7308304"/>
              <a:gd name="connsiteY4" fmla="*/ 0 h 228600"/>
              <a:gd name="connsiteX0" fmla="*/ 76448 w 7308304"/>
              <a:gd name="connsiteY0" fmla="*/ 0 h 228748"/>
              <a:gd name="connsiteX1" fmla="*/ 7308304 w 7308304"/>
              <a:gd name="connsiteY1" fmla="*/ 148 h 228748"/>
              <a:gd name="connsiteX2" fmla="*/ 7308304 w 7308304"/>
              <a:gd name="connsiteY2" fmla="*/ 228748 h 228748"/>
              <a:gd name="connsiteX3" fmla="*/ 0 w 7308304"/>
              <a:gd name="connsiteY3" fmla="*/ 228748 h 228748"/>
              <a:gd name="connsiteX4" fmla="*/ 76448 w 7308304"/>
              <a:gd name="connsiteY4" fmla="*/ 0 h 228748"/>
              <a:gd name="connsiteX0" fmla="*/ 66923 w 7308304"/>
              <a:gd name="connsiteY0" fmla="*/ 0 h 231130"/>
              <a:gd name="connsiteX1" fmla="*/ 7308304 w 7308304"/>
              <a:gd name="connsiteY1" fmla="*/ 2530 h 231130"/>
              <a:gd name="connsiteX2" fmla="*/ 7308304 w 7308304"/>
              <a:gd name="connsiteY2" fmla="*/ 231130 h 231130"/>
              <a:gd name="connsiteX3" fmla="*/ 0 w 7308304"/>
              <a:gd name="connsiteY3" fmla="*/ 231130 h 231130"/>
              <a:gd name="connsiteX4" fmla="*/ 66923 w 7308304"/>
              <a:gd name="connsiteY4" fmla="*/ 0 h 231130"/>
              <a:gd name="connsiteX0" fmla="*/ 60598 w 7308304"/>
              <a:gd name="connsiteY0" fmla="*/ 0 h 231278"/>
              <a:gd name="connsiteX1" fmla="*/ 7308304 w 7308304"/>
              <a:gd name="connsiteY1" fmla="*/ 2678 h 231278"/>
              <a:gd name="connsiteX2" fmla="*/ 7308304 w 7308304"/>
              <a:gd name="connsiteY2" fmla="*/ 231278 h 231278"/>
              <a:gd name="connsiteX3" fmla="*/ 0 w 7308304"/>
              <a:gd name="connsiteY3" fmla="*/ 231278 h 231278"/>
              <a:gd name="connsiteX4" fmla="*/ 60598 w 7308304"/>
              <a:gd name="connsiteY4" fmla="*/ 0 h 23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304" h="231278">
                <a:moveTo>
                  <a:pt x="60598" y="0"/>
                </a:moveTo>
                <a:lnTo>
                  <a:pt x="7308304" y="2678"/>
                </a:lnTo>
                <a:lnTo>
                  <a:pt x="7308304" y="231278"/>
                </a:lnTo>
                <a:lnTo>
                  <a:pt x="0" y="231278"/>
                </a:lnTo>
                <a:lnTo>
                  <a:pt x="6059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08175" y="6453188"/>
            <a:ext cx="70563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Le 7</a:t>
            </a:r>
            <a:r>
              <a:rPr lang="en-GB" sz="1000" baseline="300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ème </a:t>
            </a: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Forum du // 7</a:t>
            </a:r>
            <a:r>
              <a:rPr lang="en-GB" sz="1000" baseline="300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th</a:t>
            </a: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Forum of the </a:t>
            </a:r>
            <a:r>
              <a:rPr lang="en-GB" sz="1000" b="1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Rural Water Supply Network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: Abidjan, Côte d’Ivoire (29.11.2016</a:t>
            </a: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– 02.12.2016)</a:t>
            </a:r>
            <a:endParaRPr lang="en-GB" sz="1000" dirty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46089"/>
          </a:xfrm>
        </p:spPr>
        <p:txBody>
          <a:bodyPr/>
          <a:lstStyle/>
          <a:p>
            <a:r>
              <a:rPr lang="da-DK" dirty="0"/>
              <a:t>The SMART Centre </a:t>
            </a:r>
            <a:r>
              <a:rPr lang="da-DK" dirty="0" smtClean="0"/>
              <a:t>Approach</a:t>
            </a:r>
            <a:br>
              <a:rPr lang="da-DK" dirty="0" smtClean="0"/>
            </a:br>
            <a:r>
              <a:rPr lang="da-DK" sz="2400" dirty="0"/>
              <a:t>Training the Private Sector to Scale-up Self-supply through a Sustainable Business Model</a:t>
            </a:r>
            <a:br>
              <a:rPr lang="da-DK" sz="2400" dirty="0"/>
            </a:br>
            <a:endParaRPr lang="en-US" altLang="en-US" sz="2400" dirty="0" smtClean="0">
              <a:latin typeface="Arial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984776" cy="1656184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a-DK" dirty="0"/>
              <a:t>Morten van </a:t>
            </a:r>
            <a:r>
              <a:rPr lang="da-DK" dirty="0" smtClean="0"/>
              <a:t>Donk</a:t>
            </a:r>
            <a:endParaRPr lang="en-GB" dirty="0" smtClean="0"/>
          </a:p>
          <a:p>
            <a:endParaRPr lang="da-DK" sz="1900" dirty="0" smtClean="0"/>
          </a:p>
          <a:p>
            <a:r>
              <a:rPr lang="da-DK" sz="1900" dirty="0" smtClean="0"/>
              <a:t>Program </a:t>
            </a:r>
            <a:r>
              <a:rPr lang="da-DK" sz="1900" dirty="0"/>
              <a:t>&amp; Management Advisor, SHIPO SMART Centre, Tanzania</a:t>
            </a:r>
          </a:p>
          <a:p>
            <a:r>
              <a:rPr lang="da-DK" sz="1900" dirty="0" smtClean="0"/>
              <a:t>Senior </a:t>
            </a:r>
            <a:r>
              <a:rPr lang="da-DK" sz="1900" dirty="0"/>
              <a:t>Advisor, SMART Centre Group, MetaMeta, The </a:t>
            </a:r>
            <a:r>
              <a:rPr lang="da-DK" sz="1900" dirty="0" err="1" smtClean="0"/>
              <a:t>Netherlands</a:t>
            </a:r>
            <a:endParaRPr lang="da-DK" sz="1900" dirty="0" smtClean="0"/>
          </a:p>
          <a:p>
            <a:endParaRPr lang="da-DK" sz="1900" dirty="0" smtClean="0"/>
          </a:p>
          <a:p>
            <a:r>
              <a:rPr lang="da-DK" sz="1900" dirty="0" err="1" smtClean="0"/>
              <a:t>www.smartcentregroup.com</a:t>
            </a:r>
            <a:endParaRPr lang="da-DK" sz="1900" dirty="0"/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</p:txBody>
      </p:sp>
      <p:pic>
        <p:nvPicPr>
          <p:cNvPr id="5" name="Picture 7" descr="100_2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828217" cy="287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3123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sz="2800" b="1" dirty="0" smtClean="0">
                <a:latin typeface="+mn-lt"/>
              </a:rPr>
              <a:t>Questions and discussion</a:t>
            </a:r>
            <a:endParaRPr lang="en-GB" sz="2800" b="1" dirty="0">
              <a:latin typeface="+mn-lt"/>
            </a:endParaRPr>
          </a:p>
        </p:txBody>
      </p:sp>
      <p:pic>
        <p:nvPicPr>
          <p:cNvPr id="5" name="Afbeelding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95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</a:t>
            </a:r>
            <a:r>
              <a:rPr lang="da-DK" dirty="0" err="1" smtClean="0"/>
              <a:t>Challenge</a:t>
            </a:r>
            <a:r>
              <a:rPr lang="da-DK" dirty="0"/>
              <a:t>; reach </a:t>
            </a:r>
            <a:r>
              <a:rPr lang="da-DK" dirty="0" smtClean="0"/>
              <a:t>SDG6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Reach ‘the Last </a:t>
            </a:r>
            <a:r>
              <a:rPr lang="da-DK" b="1" dirty="0" smtClean="0"/>
              <a:t>Mile</a:t>
            </a:r>
            <a:r>
              <a:rPr lang="da-DK" b="1" dirty="0"/>
              <a:t>’                                               </a:t>
            </a:r>
            <a:r>
              <a:rPr lang="da-DK" dirty="0" smtClean="0"/>
              <a:t>small </a:t>
            </a:r>
            <a:r>
              <a:rPr lang="da-DK" dirty="0" err="1" smtClean="0"/>
              <a:t>remote</a:t>
            </a:r>
            <a:r>
              <a:rPr lang="da-DK" dirty="0" smtClean="0"/>
              <a:t>,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density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err="1" smtClean="0"/>
              <a:t>communities</a:t>
            </a:r>
            <a:endParaRPr lang="da-DK" dirty="0" smtClean="0"/>
          </a:p>
          <a:p>
            <a:r>
              <a:rPr lang="da-DK" b="1" dirty="0" err="1" smtClean="0"/>
              <a:t>Increase</a:t>
            </a:r>
            <a:r>
              <a:rPr lang="da-DK" b="1" dirty="0" smtClean="0"/>
              <a:t> </a:t>
            </a:r>
            <a:r>
              <a:rPr lang="da-DK" b="1" dirty="0" err="1"/>
              <a:t>sustainability</a:t>
            </a:r>
            <a:r>
              <a:rPr lang="da-DK" b="1" dirty="0"/>
              <a:t>                                        </a:t>
            </a:r>
            <a:r>
              <a:rPr lang="da-DK" dirty="0" err="1" smtClean="0"/>
              <a:t>reduce</a:t>
            </a:r>
            <a:r>
              <a:rPr lang="da-DK" dirty="0" smtClean="0"/>
              <a:t> </a:t>
            </a:r>
            <a:r>
              <a:rPr lang="da-DK" dirty="0" err="1" smtClean="0"/>
              <a:t>cost</a:t>
            </a:r>
            <a:r>
              <a:rPr lang="da-DK" dirty="0" smtClean="0"/>
              <a:t>, </a:t>
            </a:r>
            <a:r>
              <a:rPr lang="da-DK" dirty="0" err="1" smtClean="0"/>
              <a:t>improve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to </a:t>
            </a:r>
            <a:r>
              <a:rPr lang="da-DK" dirty="0" err="1" smtClean="0"/>
              <a:t>repair</a:t>
            </a:r>
            <a:endParaRPr lang="da-DK" dirty="0"/>
          </a:p>
          <a:p>
            <a:r>
              <a:rPr lang="da-DK" b="1" dirty="0"/>
              <a:t>Reach water </a:t>
            </a:r>
            <a:r>
              <a:rPr lang="da-DK" b="1" dirty="0" err="1"/>
              <a:t>related</a:t>
            </a:r>
            <a:r>
              <a:rPr lang="da-DK" b="1" dirty="0"/>
              <a:t> </a:t>
            </a:r>
            <a:r>
              <a:rPr lang="da-DK" b="1" dirty="0" err="1" smtClean="0"/>
              <a:t>SDGs</a:t>
            </a:r>
            <a:r>
              <a:rPr lang="da-DK" b="1" dirty="0" smtClean="0"/>
              <a:t>                         </a:t>
            </a:r>
            <a:r>
              <a:rPr lang="da-DK" dirty="0" err="1" smtClean="0"/>
              <a:t>reduce</a:t>
            </a:r>
            <a:r>
              <a:rPr lang="da-DK" dirty="0" smtClean="0"/>
              <a:t> </a:t>
            </a:r>
            <a:r>
              <a:rPr lang="da-DK" dirty="0"/>
              <a:t>rural </a:t>
            </a:r>
            <a:r>
              <a:rPr lang="da-DK" dirty="0" smtClean="0"/>
              <a:t>poverty, </a:t>
            </a:r>
            <a:r>
              <a:rPr lang="da-DK" dirty="0" err="1" smtClean="0"/>
              <a:t>safe</a:t>
            </a:r>
            <a:r>
              <a:rPr lang="da-DK" dirty="0" smtClean="0"/>
              <a:t> </a:t>
            </a:r>
            <a:r>
              <a:rPr lang="da-DK" dirty="0" err="1" smtClean="0"/>
              <a:t>water</a:t>
            </a:r>
            <a:r>
              <a:rPr lang="da-DK" dirty="0" smtClean="0"/>
              <a:t> to all, </a:t>
            </a:r>
            <a:r>
              <a:rPr lang="da-DK" dirty="0" err="1" smtClean="0"/>
              <a:t>increase</a:t>
            </a:r>
            <a:r>
              <a:rPr lang="da-DK" dirty="0" smtClean="0"/>
              <a:t> </a:t>
            </a:r>
            <a:r>
              <a:rPr lang="da-DK" dirty="0" err="1"/>
              <a:t>food</a:t>
            </a:r>
            <a:r>
              <a:rPr lang="da-DK" dirty="0"/>
              <a:t> </a:t>
            </a:r>
            <a:r>
              <a:rPr lang="da-DK" dirty="0" err="1" smtClean="0"/>
              <a:t>security</a:t>
            </a:r>
            <a:r>
              <a:rPr lang="da-DK" dirty="0" smtClean="0"/>
              <a:t>. Via </a:t>
            </a:r>
            <a:r>
              <a:rPr lang="da-DK" dirty="0" err="1" smtClean="0"/>
              <a:t>Self-supply</a:t>
            </a:r>
            <a:r>
              <a:rPr lang="da-DK" dirty="0" smtClean="0"/>
              <a:t>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100_35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1"/>
            <a:ext cx="3419873" cy="25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99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 </a:t>
            </a:r>
            <a:r>
              <a:rPr lang="da-DK" dirty="0"/>
              <a:t>solution;</a:t>
            </a:r>
            <a:br>
              <a:rPr lang="da-DK" dirty="0"/>
            </a:br>
            <a:r>
              <a:rPr lang="da-DK" dirty="0"/>
              <a:t>The SMART Centre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2625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u="sng" dirty="0"/>
              <a:t>S</a:t>
            </a:r>
            <a:r>
              <a:rPr lang="en-GB" sz="2400" u="sng" dirty="0"/>
              <a:t>imple, </a:t>
            </a:r>
            <a:r>
              <a:rPr lang="en-GB" sz="2400" b="1" u="sng" dirty="0"/>
              <a:t>M</a:t>
            </a:r>
            <a:r>
              <a:rPr lang="en-GB" sz="2400" u="sng" dirty="0"/>
              <a:t>arket based, </a:t>
            </a:r>
            <a:r>
              <a:rPr lang="en-GB" sz="2400" b="1" u="sng" dirty="0"/>
              <a:t>A</a:t>
            </a:r>
            <a:r>
              <a:rPr lang="en-GB" sz="2400" u="sng" dirty="0"/>
              <a:t>ffordable, </a:t>
            </a:r>
            <a:r>
              <a:rPr lang="en-GB" sz="2400" b="1" u="sng" dirty="0"/>
              <a:t>R</a:t>
            </a:r>
            <a:r>
              <a:rPr lang="en-GB" sz="2400" u="sng" dirty="0"/>
              <a:t>epairable </a:t>
            </a:r>
            <a:r>
              <a:rPr lang="en-GB" sz="2400" b="1" u="sng" dirty="0"/>
              <a:t>T</a:t>
            </a:r>
            <a:r>
              <a:rPr lang="en-GB" sz="2400" u="sng" dirty="0"/>
              <a:t>echnologies</a:t>
            </a:r>
          </a:p>
          <a:p>
            <a:pPr marL="0" lvl="0" indent="0">
              <a:buNone/>
            </a:pPr>
            <a:r>
              <a:rPr lang="en-GB" sz="2400" dirty="0" smtClean="0"/>
              <a:t>To increase Self-supply options, SMART Centres focus on;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 smtClean="0"/>
              <a:t>Innovation                                                                       </a:t>
            </a:r>
            <a:r>
              <a:rPr lang="en-GB" sz="2400" dirty="0" smtClean="0"/>
              <a:t> Introduce, test and demonstrate technologies and approaches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 smtClean="0"/>
              <a:t>Capacity building in private sector</a:t>
            </a:r>
            <a:r>
              <a:rPr lang="en-GB" sz="2400" dirty="0" smtClean="0"/>
              <a:t>                                                               Train </a:t>
            </a:r>
            <a:r>
              <a:rPr lang="en-GB" sz="2400" dirty="0"/>
              <a:t>the local private sector in technology and </a:t>
            </a:r>
            <a:r>
              <a:rPr lang="en-GB" sz="2400" dirty="0" smtClean="0"/>
              <a:t>business </a:t>
            </a:r>
            <a:r>
              <a:rPr lang="en-GB" sz="2400" dirty="0"/>
              <a:t>skills and </a:t>
            </a:r>
            <a:r>
              <a:rPr lang="en-GB" sz="2400" dirty="0" smtClean="0"/>
              <a:t>build </a:t>
            </a:r>
            <a:r>
              <a:rPr lang="en-GB" sz="2400" dirty="0"/>
              <a:t>up supply </a:t>
            </a:r>
            <a:r>
              <a:rPr lang="en-GB" sz="2400" dirty="0" smtClean="0"/>
              <a:t>chains for </a:t>
            </a:r>
            <a:r>
              <a:rPr lang="en-GB" sz="2400" dirty="0" err="1" smtClean="0"/>
              <a:t>SMARTechs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 smtClean="0"/>
              <a:t>Advocacy </a:t>
            </a:r>
            <a:r>
              <a:rPr lang="en-GB" sz="2400" dirty="0"/>
              <a:t>.                                                                                    </a:t>
            </a:r>
            <a:r>
              <a:rPr lang="en-GB" sz="2400" dirty="0" smtClean="0"/>
              <a:t>Promote Self-supply among corporations, organisations and government. Ask for clear regulations and policies.</a:t>
            </a:r>
            <a:endParaRPr lang="en-GB" dirty="0"/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43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Examples of SMARTechs</a:t>
            </a:r>
            <a:endParaRPr lang="nl-NL" dirty="0"/>
          </a:p>
        </p:txBody>
      </p:sp>
      <p:pic>
        <p:nvPicPr>
          <p:cNvPr id="10" name="Afbeelding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9257"/>
            <a:ext cx="2912173" cy="23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72" y="1463896"/>
            <a:ext cx="2958989" cy="22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10402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38089"/>
            <a:ext cx="2531266" cy="227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7" y="4039147"/>
            <a:ext cx="3032360" cy="22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17" y="1602602"/>
            <a:ext cx="3032360" cy="216024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8089"/>
            <a:ext cx="3416910" cy="224067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198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Results </a:t>
            </a:r>
            <a:r>
              <a:rPr lang="nl-NL" dirty="0"/>
              <a:t>of the </a:t>
            </a:r>
            <a:r>
              <a:rPr lang="nl-NL" dirty="0" smtClean="0"/>
              <a:t>SC </a:t>
            </a:r>
            <a:r>
              <a:rPr lang="nl-NL" dirty="0"/>
              <a:t>approach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Cost reduction of communal rural water supply to an average of 20 Euro /cap.</a:t>
            </a:r>
            <a:endParaRPr lang="nl-NL" sz="2400" dirty="0"/>
          </a:p>
          <a:p>
            <a:pPr lvl="0"/>
            <a:r>
              <a:rPr lang="en-GB" sz="2400" dirty="0" smtClean="0"/>
              <a:t>Increased </a:t>
            </a:r>
            <a:r>
              <a:rPr lang="en-GB" sz="2400" dirty="0"/>
              <a:t>options for Self-supply  </a:t>
            </a:r>
            <a:r>
              <a:rPr lang="en-GB" sz="2400" dirty="0" smtClean="0"/>
              <a:t>(and communal)</a:t>
            </a:r>
            <a:endParaRPr lang="nl-NL" sz="2400" dirty="0"/>
          </a:p>
          <a:p>
            <a:r>
              <a:rPr lang="en-GB" sz="2400" dirty="0" smtClean="0"/>
              <a:t>Building profit </a:t>
            </a:r>
            <a:r>
              <a:rPr lang="en-GB" sz="2400" dirty="0"/>
              <a:t>based </a:t>
            </a:r>
            <a:r>
              <a:rPr lang="en-GB" sz="2400" dirty="0" smtClean="0"/>
              <a:t>sustainability in the supply chain;  </a:t>
            </a:r>
            <a:r>
              <a:rPr lang="en-GB" sz="2400" dirty="0"/>
              <a:t>the local private </a:t>
            </a:r>
            <a:r>
              <a:rPr lang="en-GB" sz="2400" dirty="0" smtClean="0"/>
              <a:t>sector stays after a projects stops</a:t>
            </a:r>
            <a:endParaRPr lang="nl-NL" sz="2400" dirty="0"/>
          </a:p>
          <a:p>
            <a:r>
              <a:rPr lang="en-GB" sz="2400" dirty="0" smtClean="0"/>
              <a:t>Going towards financial </a:t>
            </a:r>
            <a:r>
              <a:rPr lang="en-GB" sz="2400" dirty="0"/>
              <a:t>self-sustaining </a:t>
            </a:r>
            <a:r>
              <a:rPr lang="en-GB" sz="2400" dirty="0" smtClean="0"/>
              <a:t>SMART Centres</a:t>
            </a:r>
            <a:endParaRPr lang="en-GB" sz="2400" dirty="0"/>
          </a:p>
          <a:p>
            <a:r>
              <a:rPr lang="en-GB" sz="2400" dirty="0" smtClean="0"/>
              <a:t>SMART centre guarantees quality to larger clients</a:t>
            </a:r>
          </a:p>
          <a:p>
            <a:r>
              <a:rPr lang="en-GB" sz="2400" dirty="0" smtClean="0"/>
              <a:t>Government training centres start </a:t>
            </a:r>
            <a:r>
              <a:rPr lang="en-GB" sz="2400" dirty="0" err="1" smtClean="0"/>
              <a:t>SMARTech</a:t>
            </a:r>
            <a:r>
              <a:rPr lang="en-GB" sz="2400" dirty="0" smtClean="0"/>
              <a:t> training</a:t>
            </a:r>
            <a:endParaRPr lang="en-GB" sz="2400" dirty="0"/>
          </a:p>
          <a:p>
            <a:r>
              <a:rPr lang="en-GB" sz="2400" dirty="0" smtClean="0"/>
              <a:t>Highly scalable </a:t>
            </a:r>
            <a:r>
              <a:rPr lang="en-GB" sz="2400" dirty="0"/>
              <a:t>to other areas and </a:t>
            </a:r>
            <a:r>
              <a:rPr lang="en-GB" sz="2400" dirty="0" smtClean="0"/>
              <a:t>other countries</a:t>
            </a:r>
            <a:endParaRPr lang="nl-NL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132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nl-NL" dirty="0" smtClean="0"/>
              <a:t>      SC approach in Tanzania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                                       </a:t>
            </a:r>
            <a:endParaRPr lang="da-DK" b="1" dirty="0"/>
          </a:p>
          <a:p>
            <a:pPr lvl="1"/>
            <a:r>
              <a:rPr lang="da-DK" dirty="0"/>
              <a:t>20 new WASH technologies  </a:t>
            </a:r>
          </a:p>
          <a:p>
            <a:pPr lvl="1"/>
            <a:r>
              <a:rPr lang="da-DK" dirty="0"/>
              <a:t>35 private </a:t>
            </a:r>
            <a:r>
              <a:rPr lang="da-DK" dirty="0" err="1"/>
              <a:t>companies</a:t>
            </a:r>
            <a:r>
              <a:rPr lang="da-DK" dirty="0"/>
              <a:t> </a:t>
            </a:r>
            <a:r>
              <a:rPr lang="da-DK" dirty="0" err="1" smtClean="0"/>
              <a:t>selling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err="1" smtClean="0"/>
              <a:t>SMARTechs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VETA offers </a:t>
            </a:r>
            <a:r>
              <a:rPr lang="da-DK" dirty="0" err="1" smtClean="0"/>
              <a:t>rope</a:t>
            </a:r>
            <a:r>
              <a:rPr lang="da-DK" dirty="0" smtClean="0"/>
              <a:t> pump </a:t>
            </a:r>
            <a:r>
              <a:rPr lang="da-DK" dirty="0" err="1" smtClean="0"/>
              <a:t>manufacturing</a:t>
            </a:r>
            <a:r>
              <a:rPr lang="da-DK" dirty="0" smtClean="0"/>
              <a:t> </a:t>
            </a:r>
            <a:r>
              <a:rPr lang="da-DK" dirty="0" err="1" smtClean="0"/>
              <a:t>course</a:t>
            </a:r>
            <a:endParaRPr lang="da-DK" dirty="0" smtClean="0"/>
          </a:p>
          <a:p>
            <a:pPr lvl="1"/>
            <a:r>
              <a:rPr lang="da-DK" dirty="0" smtClean="0"/>
              <a:t>MFI options </a:t>
            </a:r>
            <a:r>
              <a:rPr lang="da-DK" dirty="0" err="1" smtClean="0"/>
              <a:t>tested</a:t>
            </a:r>
            <a:r>
              <a:rPr lang="da-DK" dirty="0" smtClean="0"/>
              <a:t> for </a:t>
            </a:r>
            <a:r>
              <a:rPr lang="da-DK" dirty="0" err="1" smtClean="0"/>
              <a:t>suppliers</a:t>
            </a:r>
            <a:r>
              <a:rPr lang="da-DK" dirty="0" smtClean="0"/>
              <a:t> and </a:t>
            </a:r>
            <a:r>
              <a:rPr lang="da-DK" dirty="0" err="1" smtClean="0"/>
              <a:t>consumers</a:t>
            </a:r>
            <a:endParaRPr lang="da-DK" dirty="0" smtClean="0"/>
          </a:p>
          <a:p>
            <a:pPr lvl="1"/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reduction</a:t>
            </a:r>
            <a:r>
              <a:rPr lang="da-DK" dirty="0" smtClean="0"/>
              <a:t> of </a:t>
            </a:r>
            <a:r>
              <a:rPr lang="da-DK" dirty="0" err="1" smtClean="0"/>
              <a:t>communal</a:t>
            </a:r>
            <a:r>
              <a:rPr lang="da-DK" dirty="0" smtClean="0"/>
              <a:t> </a:t>
            </a:r>
            <a:r>
              <a:rPr lang="da-DK" dirty="0" err="1" smtClean="0"/>
              <a:t>supply</a:t>
            </a:r>
            <a:r>
              <a:rPr lang="da-DK" dirty="0" smtClean="0"/>
              <a:t> 40 to 15 $/</a:t>
            </a:r>
            <a:r>
              <a:rPr lang="da-DK" dirty="0" err="1" smtClean="0"/>
              <a:t>cap</a:t>
            </a:r>
            <a:endParaRPr lang="da-DK" dirty="0" smtClean="0"/>
          </a:p>
          <a:p>
            <a:pPr lvl="1"/>
            <a:r>
              <a:rPr lang="da-DK" dirty="0" smtClean="0"/>
              <a:t>5,000 </a:t>
            </a:r>
            <a:r>
              <a:rPr lang="da-DK" dirty="0"/>
              <a:t>Rope pumps  for </a:t>
            </a:r>
            <a:r>
              <a:rPr lang="da-DK" dirty="0" smtClean="0"/>
              <a:t>communities </a:t>
            </a:r>
            <a:r>
              <a:rPr lang="da-DK" dirty="0"/>
              <a:t>paid by NGOs</a:t>
            </a:r>
          </a:p>
          <a:p>
            <a:pPr lvl="1"/>
            <a:r>
              <a:rPr lang="da-DK" dirty="0" smtClean="0"/>
              <a:t>5,000 </a:t>
            </a:r>
            <a:r>
              <a:rPr lang="da-DK" dirty="0"/>
              <a:t>Rope pumps for families paid for by families</a:t>
            </a:r>
          </a:p>
          <a:p>
            <a:pPr marL="457200" lvl="1" indent="0">
              <a:buNone/>
            </a:pPr>
            <a:r>
              <a:rPr lang="da-DK" sz="2000" dirty="0" err="1" smtClean="0"/>
              <a:t>Communal</a:t>
            </a:r>
            <a:r>
              <a:rPr lang="da-DK" sz="2000" dirty="0" smtClean="0"/>
              <a:t> </a:t>
            </a:r>
            <a:r>
              <a:rPr lang="da-DK" sz="2000" dirty="0" err="1"/>
              <a:t>supply</a:t>
            </a:r>
            <a:r>
              <a:rPr lang="da-DK" sz="2000" dirty="0"/>
              <a:t> </a:t>
            </a:r>
            <a:r>
              <a:rPr lang="da-DK" sz="2000" dirty="0" err="1" smtClean="0"/>
              <a:t>created</a:t>
            </a:r>
            <a:r>
              <a:rPr lang="da-DK" sz="2000" dirty="0" smtClean="0"/>
              <a:t> the </a:t>
            </a:r>
            <a:r>
              <a:rPr lang="da-DK" sz="2000" dirty="0" err="1" smtClean="0"/>
              <a:t>critical</a:t>
            </a:r>
            <a:r>
              <a:rPr lang="da-DK" sz="2000" dirty="0" smtClean="0"/>
              <a:t> </a:t>
            </a:r>
            <a:r>
              <a:rPr lang="da-DK" sz="2000" dirty="0"/>
              <a:t>mass before Self-supply </a:t>
            </a:r>
            <a:r>
              <a:rPr lang="da-DK" sz="2000" dirty="0" err="1" smtClean="0"/>
              <a:t>took</a:t>
            </a:r>
            <a:r>
              <a:rPr lang="da-DK" sz="2000" dirty="0" smtClean="0"/>
              <a:t> </a:t>
            </a:r>
            <a:r>
              <a:rPr lang="da-DK" sz="2000" dirty="0" err="1" smtClean="0"/>
              <a:t>off</a:t>
            </a:r>
            <a:endParaRPr lang="da-DK" sz="2000" dirty="0"/>
          </a:p>
          <a:p>
            <a:pPr lvl="1"/>
            <a:endParaRPr lang="da-DK" dirty="0"/>
          </a:p>
          <a:p>
            <a:endParaRPr lang="nl-NL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34786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28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>
                <a:latin typeface="+mn-lt"/>
              </a:rPr>
              <a:t>Training the private </a:t>
            </a:r>
            <a:r>
              <a:rPr lang="da-DK" sz="2800" dirty="0">
                <a:latin typeface="+mn-lt"/>
              </a:rPr>
              <a:t>sector </a:t>
            </a:r>
            <a:r>
              <a:rPr lang="da-DK" sz="2800" dirty="0" err="1" smtClean="0">
                <a:latin typeface="+mn-lt"/>
              </a:rPr>
              <a:t>requires</a:t>
            </a:r>
            <a:r>
              <a:rPr lang="da-DK" sz="2800" dirty="0" smtClean="0">
                <a:latin typeface="+mn-lt"/>
              </a:rPr>
              <a:t> </a:t>
            </a:r>
            <a:br>
              <a:rPr lang="da-DK" sz="2800" dirty="0" smtClean="0">
                <a:latin typeface="+mn-lt"/>
              </a:rPr>
            </a:br>
            <a:r>
              <a:rPr lang="da-DK" sz="2800" dirty="0" smtClean="0">
                <a:latin typeface="+mn-lt"/>
              </a:rPr>
              <a:t>long term </a:t>
            </a:r>
            <a:r>
              <a:rPr lang="da-DK" sz="2800" dirty="0" err="1" smtClean="0">
                <a:latin typeface="+mn-lt"/>
              </a:rPr>
              <a:t>follow</a:t>
            </a:r>
            <a:r>
              <a:rPr lang="da-DK" sz="2800" dirty="0" smtClean="0">
                <a:latin typeface="+mn-lt"/>
              </a:rPr>
              <a:t> up (</a:t>
            </a:r>
            <a:r>
              <a:rPr lang="da-DK" sz="2800" dirty="0" err="1" smtClean="0">
                <a:latin typeface="+mn-lt"/>
              </a:rPr>
              <a:t>expensive</a:t>
            </a:r>
            <a:r>
              <a:rPr lang="da-DK" sz="2800" dirty="0" smtClean="0">
                <a:latin typeface="+mn-lt"/>
              </a:rPr>
              <a:t>).</a:t>
            </a:r>
          </a:p>
          <a:p>
            <a:r>
              <a:rPr lang="da-DK" sz="2800" dirty="0" err="1" smtClean="0">
                <a:latin typeface="+mn-lt"/>
              </a:rPr>
              <a:t>Collecting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>
                <a:latin typeface="+mn-lt"/>
              </a:rPr>
              <a:t>data </a:t>
            </a:r>
            <a:r>
              <a:rPr lang="da-DK" sz="2800" dirty="0" err="1" smtClean="0">
                <a:latin typeface="+mn-lt"/>
              </a:rPr>
              <a:t>after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 err="1" smtClean="0">
                <a:latin typeface="+mn-lt"/>
              </a:rPr>
              <a:t>training</a:t>
            </a:r>
            <a:r>
              <a:rPr lang="da-DK" sz="2800" dirty="0" smtClean="0">
                <a:latin typeface="+mn-lt"/>
              </a:rPr>
              <a:t>. </a:t>
            </a:r>
            <a:br>
              <a:rPr lang="da-DK" sz="2800" dirty="0" smtClean="0">
                <a:latin typeface="+mn-lt"/>
              </a:rPr>
            </a:br>
            <a:r>
              <a:rPr lang="da-DK" sz="2800" dirty="0" err="1" smtClean="0">
                <a:latin typeface="+mn-lt"/>
              </a:rPr>
              <a:t>Monitoring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>
                <a:latin typeface="+mn-lt"/>
              </a:rPr>
              <a:t>things which are </a:t>
            </a:r>
            <a:r>
              <a:rPr lang="da-DK" sz="2800" dirty="0" err="1">
                <a:latin typeface="+mn-lt"/>
              </a:rPr>
              <a:t>no</a:t>
            </a:r>
            <a:r>
              <a:rPr lang="da-DK" sz="2800" dirty="0">
                <a:latin typeface="+mn-lt"/>
              </a:rPr>
              <a:t> </a:t>
            </a:r>
            <a:r>
              <a:rPr lang="da-DK" sz="2800" dirty="0" smtClean="0">
                <a:latin typeface="+mn-lt"/>
              </a:rPr>
              <a:t/>
            </a:r>
            <a:br>
              <a:rPr lang="da-DK" sz="2800" dirty="0" smtClean="0">
                <a:latin typeface="+mn-lt"/>
              </a:rPr>
            </a:br>
            <a:r>
              <a:rPr lang="da-DK" sz="2800" dirty="0" smtClean="0">
                <a:latin typeface="+mn-lt"/>
              </a:rPr>
              <a:t>longer </a:t>
            </a:r>
            <a:r>
              <a:rPr lang="da-DK" sz="2800" dirty="0">
                <a:latin typeface="+mn-lt"/>
              </a:rPr>
              <a:t>our business! </a:t>
            </a:r>
            <a:r>
              <a:rPr lang="da-DK" sz="2800" dirty="0" smtClean="0">
                <a:latin typeface="+mn-lt"/>
              </a:rPr>
              <a:t>(</a:t>
            </a:r>
            <a:r>
              <a:rPr lang="da-DK" sz="2800" dirty="0" err="1" smtClean="0">
                <a:latin typeface="+mn-lt"/>
              </a:rPr>
              <a:t>scattered</a:t>
            </a:r>
            <a:r>
              <a:rPr lang="da-DK" sz="2800" dirty="0" smtClean="0">
                <a:latin typeface="+mn-lt"/>
              </a:rPr>
              <a:t> data)</a:t>
            </a:r>
            <a:endParaRPr lang="da-DK" sz="2800" dirty="0">
              <a:latin typeface="+mn-lt"/>
            </a:endParaRPr>
          </a:p>
          <a:p>
            <a:r>
              <a:rPr lang="da-DK" sz="2800" dirty="0" smtClean="0">
                <a:latin typeface="+mn-lt"/>
              </a:rPr>
              <a:t>To guarantee quality, certification of entrepreneurs is needed. </a:t>
            </a:r>
            <a:r>
              <a:rPr lang="da-DK" sz="2800" dirty="0" err="1" smtClean="0">
                <a:latin typeface="+mn-lt"/>
              </a:rPr>
              <a:t>Slow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 err="1" smtClean="0">
                <a:latin typeface="+mn-lt"/>
              </a:rPr>
              <a:t>process</a:t>
            </a:r>
            <a:r>
              <a:rPr lang="da-DK" sz="2800" dirty="0" smtClean="0">
                <a:latin typeface="+mn-lt"/>
              </a:rPr>
              <a:t> and </a:t>
            </a:r>
            <a:r>
              <a:rPr lang="da-DK" sz="2800" dirty="0" err="1" smtClean="0">
                <a:latin typeface="+mn-lt"/>
              </a:rPr>
              <a:t>should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 err="1" smtClean="0">
                <a:latin typeface="+mn-lt"/>
              </a:rPr>
              <a:t>be</a:t>
            </a:r>
            <a:r>
              <a:rPr lang="da-DK" sz="2800" dirty="0" smtClean="0">
                <a:latin typeface="+mn-lt"/>
              </a:rPr>
              <a:t> done by an </a:t>
            </a:r>
            <a:r>
              <a:rPr lang="da-DK" sz="2800" dirty="0" err="1" smtClean="0">
                <a:latin typeface="+mn-lt"/>
              </a:rPr>
              <a:t>officially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 err="1" smtClean="0">
                <a:latin typeface="+mn-lt"/>
              </a:rPr>
              <a:t>recognized</a:t>
            </a:r>
            <a:r>
              <a:rPr lang="da-DK" sz="2800" dirty="0" smtClean="0">
                <a:latin typeface="+mn-lt"/>
              </a:rPr>
              <a:t> institution</a:t>
            </a:r>
            <a:endParaRPr lang="da-DK" sz="2800" dirty="0">
              <a:latin typeface="+mn-lt"/>
            </a:endParaRPr>
          </a:p>
          <a:p>
            <a:r>
              <a:rPr lang="da-DK" sz="2800" dirty="0" smtClean="0">
                <a:latin typeface="+mn-lt"/>
              </a:rPr>
              <a:t>Large </a:t>
            </a:r>
            <a:r>
              <a:rPr lang="da-DK" sz="2800" dirty="0" err="1" smtClean="0">
                <a:latin typeface="+mn-lt"/>
              </a:rPr>
              <a:t>scale-up</a:t>
            </a:r>
            <a:r>
              <a:rPr lang="da-DK" sz="2800" dirty="0" smtClean="0">
                <a:latin typeface="+mn-lt"/>
              </a:rPr>
              <a:t> still </a:t>
            </a:r>
            <a:r>
              <a:rPr lang="da-DK" sz="2800" dirty="0" err="1" smtClean="0">
                <a:latin typeface="+mn-lt"/>
              </a:rPr>
              <a:t>needs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 err="1" smtClean="0">
                <a:latin typeface="+mn-lt"/>
              </a:rPr>
              <a:t>funding</a:t>
            </a:r>
            <a:r>
              <a:rPr lang="da-DK" sz="2800" dirty="0" smtClean="0">
                <a:latin typeface="+mn-lt"/>
              </a:rPr>
              <a:t> support. </a:t>
            </a:r>
            <a:r>
              <a:rPr lang="da-DK" sz="2800" dirty="0" err="1" smtClean="0">
                <a:latin typeface="+mn-lt"/>
              </a:rPr>
              <a:t>Through</a:t>
            </a:r>
            <a:r>
              <a:rPr lang="da-DK" sz="2800" dirty="0" smtClean="0">
                <a:latin typeface="+mn-lt"/>
              </a:rPr>
              <a:t> </a:t>
            </a:r>
            <a:r>
              <a:rPr lang="da-DK" sz="2800" dirty="0" err="1" smtClean="0">
                <a:latin typeface="+mn-lt"/>
              </a:rPr>
              <a:t>individual</a:t>
            </a:r>
            <a:r>
              <a:rPr lang="da-DK" sz="2800" dirty="0" smtClean="0">
                <a:latin typeface="+mn-lt"/>
              </a:rPr>
              <a:t> SMART Centres </a:t>
            </a:r>
            <a:r>
              <a:rPr lang="da-DK" sz="2800" dirty="0" err="1" smtClean="0">
                <a:latin typeface="+mn-lt"/>
              </a:rPr>
              <a:t>or</a:t>
            </a:r>
            <a:r>
              <a:rPr lang="da-DK" sz="2800" dirty="0" smtClean="0">
                <a:latin typeface="+mn-lt"/>
              </a:rPr>
              <a:t> SMART Centre Group</a:t>
            </a:r>
          </a:p>
          <a:p>
            <a:endParaRPr lang="en-US" sz="2000" dirty="0"/>
          </a:p>
          <a:p>
            <a:endParaRPr lang="en-GB" dirty="0"/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04925" cy="838200"/>
          </a:xfrm>
          <a:prstGeom prst="rect">
            <a:avLst/>
          </a:prstGeom>
          <a:noFill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1052736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71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376264"/>
          </a:xfrm>
        </p:spPr>
        <p:txBody>
          <a:bodyPr/>
          <a:lstStyle/>
          <a:p>
            <a:r>
              <a:rPr lang="da-DK" dirty="0" err="1" smtClean="0"/>
              <a:t>Established</a:t>
            </a:r>
            <a:r>
              <a:rPr lang="da-DK" dirty="0" smtClean="0"/>
              <a:t> in 2015 to </a:t>
            </a:r>
            <a:r>
              <a:rPr lang="da-DK" dirty="0" err="1" smtClean="0"/>
              <a:t>exchange</a:t>
            </a:r>
            <a:r>
              <a:rPr lang="da-DK" dirty="0" smtClean="0"/>
              <a:t> </a:t>
            </a:r>
            <a:r>
              <a:rPr lang="da-DK" dirty="0" err="1" smtClean="0"/>
              <a:t>knowledge</a:t>
            </a:r>
            <a:r>
              <a:rPr lang="da-DK" dirty="0" smtClean="0"/>
              <a:t> and </a:t>
            </a:r>
            <a:r>
              <a:rPr lang="da-DK" dirty="0" err="1" smtClean="0"/>
              <a:t>scale</a:t>
            </a:r>
            <a:r>
              <a:rPr lang="da-DK" dirty="0" smtClean="0"/>
              <a:t> up the interventions of the SMART Centres by </a:t>
            </a:r>
            <a:r>
              <a:rPr lang="da-DK" dirty="0" err="1" smtClean="0"/>
              <a:t>offering</a:t>
            </a:r>
            <a:r>
              <a:rPr lang="da-DK" dirty="0" smtClean="0"/>
              <a:t> services to investors, donors and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clients</a:t>
            </a:r>
            <a:r>
              <a:rPr lang="da-DK" dirty="0" smtClean="0"/>
              <a:t>.</a:t>
            </a:r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187"/>
          </a:xfrm>
        </p:spPr>
        <p:txBody>
          <a:bodyPr/>
          <a:lstStyle/>
          <a:p>
            <a:r>
              <a:rPr lang="da-DK" sz="2000" dirty="0" smtClean="0"/>
              <a:t>To reach the SDG6 and ”the Last Mile” </a:t>
            </a:r>
            <a:r>
              <a:rPr lang="da-DK" sz="2000" dirty="0" err="1" smtClean="0"/>
              <a:t>require</a:t>
            </a:r>
            <a:r>
              <a:rPr lang="da-DK" sz="2000" dirty="0" smtClean="0"/>
              <a:t> innovative </a:t>
            </a:r>
            <a:r>
              <a:rPr lang="da-DK" sz="2000" dirty="0" err="1" smtClean="0"/>
              <a:t>technologies</a:t>
            </a:r>
            <a:r>
              <a:rPr lang="da-DK" sz="2000" dirty="0" smtClean="0"/>
              <a:t> and a </a:t>
            </a:r>
            <a:r>
              <a:rPr lang="da-DK" sz="2000" dirty="0" err="1" smtClean="0"/>
              <a:t>focus</a:t>
            </a:r>
            <a:r>
              <a:rPr lang="da-DK" sz="2000" dirty="0" smtClean="0"/>
              <a:t> </a:t>
            </a:r>
            <a:r>
              <a:rPr lang="da-DK" sz="2000" dirty="0" err="1" smtClean="0"/>
              <a:t>on</a:t>
            </a:r>
            <a:r>
              <a:rPr lang="da-DK" sz="2000" dirty="0" smtClean="0"/>
              <a:t> Self-supply </a:t>
            </a:r>
          </a:p>
          <a:p>
            <a:endParaRPr lang="da-DK" sz="1000" dirty="0"/>
          </a:p>
          <a:p>
            <a:r>
              <a:rPr lang="da-DK" sz="2000" dirty="0" smtClean="0"/>
              <a:t>The </a:t>
            </a:r>
            <a:r>
              <a:rPr lang="da-DK" sz="2000" dirty="0"/>
              <a:t>SMART </a:t>
            </a:r>
            <a:r>
              <a:rPr lang="da-DK" sz="2000" dirty="0" smtClean="0"/>
              <a:t>Centre approach </a:t>
            </a:r>
            <a:r>
              <a:rPr lang="da-DK" sz="2000" dirty="0" err="1" smtClean="0"/>
              <a:t>creates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err="1" smtClean="0"/>
              <a:t>sustainable</a:t>
            </a:r>
            <a:r>
              <a:rPr lang="da-DK" sz="2000" dirty="0" smtClean="0"/>
              <a:t> </a:t>
            </a:r>
            <a:r>
              <a:rPr lang="da-DK" sz="2000" dirty="0" err="1" smtClean="0"/>
              <a:t>businesses</a:t>
            </a:r>
            <a:r>
              <a:rPr lang="da-DK" sz="2000" dirty="0" smtClean="0"/>
              <a:t> and a </a:t>
            </a:r>
            <a:r>
              <a:rPr lang="da-DK" sz="2000" dirty="0" err="1" smtClean="0"/>
              <a:t>good</a:t>
            </a:r>
            <a:r>
              <a:rPr lang="da-DK" sz="2000" dirty="0" smtClean="0"/>
              <a:t> base for </a:t>
            </a:r>
            <a:br>
              <a:rPr lang="da-DK" sz="2000" dirty="0" smtClean="0"/>
            </a:br>
            <a:r>
              <a:rPr lang="da-DK" sz="2000" dirty="0" err="1" smtClean="0"/>
              <a:t>Self-supply</a:t>
            </a:r>
            <a:r>
              <a:rPr lang="da-DK" sz="2000" dirty="0" smtClean="0"/>
              <a:t>. </a:t>
            </a:r>
            <a:r>
              <a:rPr lang="da-DK" sz="2000" dirty="0" err="1" smtClean="0"/>
              <a:t>Products</a:t>
            </a:r>
            <a:r>
              <a:rPr lang="da-DK" sz="2000" dirty="0" smtClean="0"/>
              <a:t> are market-based                                               </a:t>
            </a:r>
            <a:r>
              <a:rPr lang="da-DK" sz="2000" dirty="0"/>
              <a:t>and </a:t>
            </a:r>
            <a:r>
              <a:rPr lang="da-DK" sz="2000" dirty="0" smtClean="0"/>
              <a:t>companies go on without </a:t>
            </a:r>
            <a:r>
              <a:rPr lang="da-DK" sz="2000" dirty="0"/>
              <a:t>further support. </a:t>
            </a:r>
            <a:endParaRPr lang="da-DK" sz="2000" dirty="0" smtClean="0"/>
          </a:p>
          <a:p>
            <a:endParaRPr lang="da-DK" sz="1000" dirty="0" smtClean="0"/>
          </a:p>
          <a:p>
            <a:r>
              <a:rPr lang="da-DK" sz="2000" dirty="0"/>
              <a:t>The SMART Centre Approach is proving to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err="1" smtClean="0"/>
              <a:t>work</a:t>
            </a:r>
            <a:r>
              <a:rPr lang="da-DK" sz="2000" dirty="0" smtClean="0"/>
              <a:t> for more </a:t>
            </a:r>
            <a:r>
              <a:rPr lang="da-DK" sz="2000" dirty="0" err="1" smtClean="0"/>
              <a:t>than</a:t>
            </a:r>
            <a:r>
              <a:rPr lang="da-DK" sz="2000" dirty="0" smtClean="0"/>
              <a:t> 10 </a:t>
            </a:r>
            <a:r>
              <a:rPr lang="da-DK" sz="2000" dirty="0" err="1" smtClean="0"/>
              <a:t>years</a:t>
            </a:r>
            <a:r>
              <a:rPr lang="da-DK" sz="2000" dirty="0" smtClean="0"/>
              <a:t> and </a:t>
            </a:r>
            <a:r>
              <a:rPr lang="da-DK" sz="2000" dirty="0" err="1" smtClean="0"/>
              <a:t>now</a:t>
            </a:r>
            <a:r>
              <a:rPr lang="da-DK" sz="2000" dirty="0" smtClean="0"/>
              <a:t> in </a:t>
            </a:r>
            <a:r>
              <a:rPr lang="da-DK" sz="2000" dirty="0"/>
              <a:t>4 </a:t>
            </a:r>
            <a:r>
              <a:rPr lang="da-DK" sz="2000" dirty="0" err="1" smtClean="0"/>
              <a:t>countries</a:t>
            </a:r>
            <a:r>
              <a:rPr lang="da-DK" sz="2000" dirty="0" smtClean="0"/>
              <a:t>.</a:t>
            </a:r>
          </a:p>
          <a:p>
            <a:endParaRPr lang="da-DK" sz="1000" dirty="0"/>
          </a:p>
          <a:p>
            <a:r>
              <a:rPr lang="da-DK" sz="2000" dirty="0" smtClean="0"/>
              <a:t>The SMART Centres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  <a:r>
              <a:rPr lang="da-DK" sz="2000" dirty="0" err="1" smtClean="0"/>
              <a:t>financially</a:t>
            </a:r>
            <a:r>
              <a:rPr lang="da-DK" sz="2000" dirty="0" smtClean="0"/>
              <a:t> </a:t>
            </a:r>
            <a:r>
              <a:rPr lang="da-DK" sz="2000" dirty="0" err="1" smtClean="0"/>
              <a:t>self-sustaining</a:t>
            </a:r>
            <a:r>
              <a:rPr lang="da-DK" sz="2000" dirty="0" smtClean="0"/>
              <a:t> at </a:t>
            </a:r>
            <a:r>
              <a:rPr lang="da-DK" sz="2000" dirty="0" err="1" smtClean="0"/>
              <a:t>current</a:t>
            </a:r>
            <a:r>
              <a:rPr lang="da-DK" sz="2000" dirty="0" smtClean="0"/>
              <a:t> </a:t>
            </a:r>
            <a:r>
              <a:rPr lang="da-DK" sz="2000" dirty="0" err="1" smtClean="0"/>
              <a:t>level</a:t>
            </a:r>
            <a:r>
              <a:rPr lang="da-DK" sz="2000" dirty="0" smtClean="0"/>
              <a:t> but </a:t>
            </a:r>
            <a:r>
              <a:rPr lang="da-DK" sz="2000" dirty="0" err="1" smtClean="0"/>
              <a:t>need</a:t>
            </a:r>
            <a:r>
              <a:rPr lang="da-DK" sz="2000" dirty="0" smtClean="0"/>
              <a:t> </a:t>
            </a:r>
            <a:r>
              <a:rPr lang="da-DK" sz="2000" dirty="0" err="1" smtClean="0"/>
              <a:t>external</a:t>
            </a:r>
            <a:r>
              <a:rPr lang="da-DK" sz="2000" dirty="0" smtClean="0"/>
              <a:t> </a:t>
            </a:r>
            <a:r>
              <a:rPr lang="da-DK" sz="2000" dirty="0" err="1" smtClean="0"/>
              <a:t>funding</a:t>
            </a:r>
            <a:r>
              <a:rPr lang="da-DK" sz="2000" dirty="0" smtClean="0"/>
              <a:t> for </a:t>
            </a:r>
            <a:r>
              <a:rPr lang="da-DK" sz="2000" dirty="0" err="1" smtClean="0"/>
              <a:t>scaling</a:t>
            </a:r>
            <a:r>
              <a:rPr lang="da-DK" sz="2000" dirty="0" smtClean="0"/>
              <a:t> up interventions.</a:t>
            </a:r>
          </a:p>
          <a:p>
            <a:endParaRPr lang="da-DK" sz="1000" dirty="0" smtClean="0"/>
          </a:p>
          <a:p>
            <a:r>
              <a:rPr lang="da-DK" sz="2000" dirty="0" err="1" smtClean="0"/>
              <a:t>Scaling</a:t>
            </a:r>
            <a:r>
              <a:rPr lang="da-DK" sz="2000" dirty="0" smtClean="0"/>
              <a:t> </a:t>
            </a:r>
            <a:r>
              <a:rPr lang="da-DK" sz="2000" dirty="0"/>
              <a:t>up </a:t>
            </a:r>
            <a:r>
              <a:rPr lang="da-DK" sz="2000" dirty="0" smtClean="0"/>
              <a:t>the SMART Centre approach </a:t>
            </a:r>
            <a:r>
              <a:rPr lang="da-DK" sz="2000" dirty="0" err="1" smtClean="0"/>
              <a:t>will</a:t>
            </a:r>
            <a:r>
              <a:rPr lang="da-DK" sz="2000" dirty="0" smtClean="0"/>
              <a:t> </a:t>
            </a:r>
            <a:r>
              <a:rPr lang="da-DK" sz="2000" dirty="0" err="1" smtClean="0"/>
              <a:t>drastically</a:t>
            </a:r>
            <a:r>
              <a:rPr lang="da-DK" sz="2000" dirty="0" smtClean="0"/>
              <a:t> </a:t>
            </a:r>
            <a:r>
              <a:rPr lang="da-DK" sz="2000" dirty="0"/>
              <a:t>assist in reaching the SDG6</a:t>
            </a:r>
          </a:p>
          <a:p>
            <a:endParaRPr lang="da-DK" sz="2000" dirty="0"/>
          </a:p>
          <a:p>
            <a:endParaRPr lang="da-DK" dirty="0"/>
          </a:p>
          <a:p>
            <a:endParaRPr lang="en-GB" dirty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049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0931657"/>
      </p:ext>
    </p:extLst>
  </p:cSld>
  <p:clrMapOvr>
    <a:masterClrMapping/>
  </p:clrMapOvr>
</p:sld>
</file>

<file path=ppt/theme/theme1.xml><?xml version="1.0" encoding="utf-8"?>
<a:theme xmlns:a="http://schemas.openxmlformats.org/drawingml/2006/main" name="RWSN Forum Template -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RWSN Forum Template - no background</Template>
  <TotalTime>4883</TotalTime>
  <Words>1090</Words>
  <Application>Microsoft Office PowerPoint</Application>
  <PresentationFormat>Skærmshow (4:3)</PresentationFormat>
  <Paragraphs>124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RWSN Forum Template - no background</vt:lpstr>
      <vt:lpstr>The SMART Centre Approach Training the Private Sector to Scale-up Self-supply through a Sustainable Business Model </vt:lpstr>
      <vt:lpstr>  Challenge; reach SDG6</vt:lpstr>
      <vt:lpstr>A solution; The SMART Centre approach</vt:lpstr>
      <vt:lpstr>  Examples of SMARTechs</vt:lpstr>
      <vt:lpstr>      Results of the SC approach </vt:lpstr>
      <vt:lpstr>      SC approach in Tanzania</vt:lpstr>
      <vt:lpstr>Challenges</vt:lpstr>
      <vt:lpstr>Dias nummer 8</vt:lpstr>
      <vt:lpstr>Conclusions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Furey</dc:creator>
  <cp:lastModifiedBy>Admin</cp:lastModifiedBy>
  <cp:revision>30</cp:revision>
  <dcterms:created xsi:type="dcterms:W3CDTF">2016-10-31T10:05:39Z</dcterms:created>
  <dcterms:modified xsi:type="dcterms:W3CDTF">2016-11-21T17:36:29Z</dcterms:modified>
</cp:coreProperties>
</file>