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3" r:id="rId4"/>
    <p:sldId id="268" r:id="rId5"/>
    <p:sldId id="267" r:id="rId6"/>
    <p:sldId id="261" r:id="rId7"/>
    <p:sldId id="270" r:id="rId8"/>
    <p:sldId id="271" r:id="rId9"/>
    <p:sldId id="272" r:id="rId10"/>
    <p:sldId id="265" r:id="rId11"/>
    <p:sldId id="266" r:id="rId12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A4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83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4C6457-705A-154D-A1E6-DA89AE9B4D0B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E761F-8B82-5E42-8FAA-D90A2D365E9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22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Affiliation de </a:t>
            </a:r>
            <a:r>
              <a:rPr lang="en-US" dirty="0" err="1" smtClean="0"/>
              <a:t>l’intervenant</a:t>
            </a:r>
            <a:r>
              <a:rPr lang="en-US" dirty="0" smtClean="0"/>
              <a:t> =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organisation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l’intervenant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représente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761F-8B82-5E42-8FAA-D90A2D365E9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290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Distribution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by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NGOs</a:t>
            </a:r>
            <a:r>
              <a:rPr lang="nl-NL" baseline="0" dirty="0" smtClean="0"/>
              <a:t> or </a:t>
            </a:r>
            <a:r>
              <a:rPr lang="nl-NL" baseline="0" dirty="0" err="1" smtClean="0"/>
              <a:t>by</a:t>
            </a:r>
            <a:r>
              <a:rPr lang="nl-NL" baseline="0" dirty="0" smtClean="0"/>
              <a:t> entrepreneurs (</a:t>
            </a:r>
            <a:r>
              <a:rPr lang="nl-NL" baseline="0" dirty="0" err="1" smtClean="0"/>
              <a:t>supply</a:t>
            </a:r>
            <a:r>
              <a:rPr lang="nl-NL" baseline="0" dirty="0" smtClean="0"/>
              <a:t> chain)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761F-8B82-5E42-8FAA-D90A2D365E9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023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dirty="0" smtClean="0"/>
              <a:t>Growth </a:t>
            </a:r>
            <a:r>
              <a:rPr lang="nl-NL" sz="1200" dirty="0" err="1" smtClean="0"/>
              <a:t>strategy</a:t>
            </a:r>
            <a:r>
              <a:rPr lang="nl-NL" sz="1200" dirty="0" smtClean="0"/>
              <a:t>: </a:t>
            </a:r>
            <a:r>
              <a:rPr lang="nl-NL" sz="1200" dirty="0" err="1" smtClean="0"/>
              <a:t>expand</a:t>
            </a:r>
            <a:r>
              <a:rPr lang="nl-NL" sz="1200" dirty="0" smtClean="0"/>
              <a:t> customer base </a:t>
            </a:r>
            <a:r>
              <a:rPr lang="nl-NL" sz="1200" dirty="0" err="1" smtClean="0"/>
              <a:t>with</a:t>
            </a:r>
            <a:r>
              <a:rPr lang="nl-NL" sz="1200" dirty="0" smtClean="0"/>
              <a:t> </a:t>
            </a:r>
            <a:r>
              <a:rPr lang="nl-NL" sz="1200" dirty="0" err="1" smtClean="0"/>
              <a:t>existing</a:t>
            </a:r>
            <a:r>
              <a:rPr lang="nl-NL" sz="1200" dirty="0" smtClean="0"/>
              <a:t> </a:t>
            </a:r>
            <a:r>
              <a:rPr lang="nl-NL" sz="1200" dirty="0" err="1" smtClean="0"/>
              <a:t>and</a:t>
            </a:r>
            <a:r>
              <a:rPr lang="nl-NL" sz="1200" dirty="0" smtClean="0"/>
              <a:t> new </a:t>
            </a:r>
            <a:r>
              <a:rPr lang="nl-NL" sz="1200" dirty="0" err="1" smtClean="0"/>
              <a:t>products</a:t>
            </a:r>
            <a:r>
              <a:rPr lang="nl-NL" sz="1200" dirty="0" smtClean="0"/>
              <a:t>, open </a:t>
            </a:r>
            <a:r>
              <a:rPr lang="nl-NL" sz="1200" dirty="0" err="1" smtClean="0"/>
              <a:t>branch</a:t>
            </a:r>
            <a:r>
              <a:rPr lang="nl-NL" sz="1200" dirty="0" smtClean="0"/>
              <a:t> office, </a:t>
            </a:r>
            <a:r>
              <a:rPr lang="nl-NL" sz="1200" dirty="0" err="1" smtClean="0"/>
              <a:t>invest</a:t>
            </a:r>
            <a:r>
              <a:rPr lang="nl-NL" sz="1200" dirty="0" smtClean="0"/>
              <a:t> in equipment</a:t>
            </a: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761F-8B82-5E42-8FAA-D90A2D365E9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577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dirty="0" smtClean="0"/>
              <a:t>Which type of water user </a:t>
            </a:r>
            <a:r>
              <a:rPr lang="nl-NL" sz="1200" dirty="0" err="1" smtClean="0"/>
              <a:t>chooses</a:t>
            </a:r>
            <a:r>
              <a:rPr lang="nl-NL" sz="1200" dirty="0" smtClean="0"/>
              <a:t> </a:t>
            </a:r>
            <a:r>
              <a:rPr lang="nl-NL" sz="1200" dirty="0" err="1" smtClean="0"/>
              <a:t>for</a:t>
            </a:r>
            <a:r>
              <a:rPr lang="nl-NL" sz="1200" dirty="0" smtClean="0"/>
              <a:t> </a:t>
            </a:r>
            <a:r>
              <a:rPr lang="nl-NL" sz="1200" dirty="0" err="1" smtClean="0"/>
              <a:t>Self-supply</a:t>
            </a:r>
            <a:r>
              <a:rPr lang="nl-NL" sz="1200" dirty="0" smtClean="0"/>
              <a:t>?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dirty="0" smtClean="0"/>
              <a:t>How do </a:t>
            </a:r>
            <a:r>
              <a:rPr lang="nl-NL" sz="1200" dirty="0" err="1" smtClean="0"/>
              <a:t>they</a:t>
            </a:r>
            <a:r>
              <a:rPr lang="nl-NL" sz="1200" dirty="0" smtClean="0"/>
              <a:t> make the </a:t>
            </a:r>
            <a:r>
              <a:rPr lang="nl-NL" sz="1200" dirty="0" err="1" smtClean="0"/>
              <a:t>choice</a:t>
            </a:r>
            <a:r>
              <a:rPr lang="nl-NL" sz="1200" dirty="0" smtClean="0"/>
              <a:t>?</a:t>
            </a: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761F-8B82-5E42-8FAA-D90A2D365E9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6169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dirty="0" smtClean="0"/>
              <a:t>Reasons </a:t>
            </a:r>
            <a:r>
              <a:rPr lang="nl-NL" sz="1200" dirty="0" err="1" smtClean="0"/>
              <a:t>to</a:t>
            </a:r>
            <a:r>
              <a:rPr lang="nl-NL" sz="1200" dirty="0" smtClean="0"/>
              <a:t> </a:t>
            </a:r>
            <a:r>
              <a:rPr lang="nl-NL" sz="1200" dirty="0" err="1" smtClean="0"/>
              <a:t>invest</a:t>
            </a:r>
            <a:r>
              <a:rPr lang="nl-NL" sz="1200" dirty="0" smtClean="0"/>
              <a:t> in a well </a:t>
            </a:r>
            <a:r>
              <a:rPr lang="nl-NL" sz="1200" dirty="0" err="1" smtClean="0"/>
              <a:t>and</a:t>
            </a:r>
            <a:r>
              <a:rPr lang="nl-NL" sz="1200" dirty="0" smtClean="0"/>
              <a:t> </a:t>
            </a:r>
            <a:r>
              <a:rPr lang="nl-NL" sz="1200" dirty="0" err="1" smtClean="0"/>
              <a:t>Rope</a:t>
            </a:r>
            <a:r>
              <a:rPr lang="nl-NL" sz="1200" dirty="0" smtClean="0"/>
              <a:t> pump</a:t>
            </a:r>
          </a:p>
          <a:p>
            <a:r>
              <a:rPr lang="nl-NL" sz="1200" dirty="0" smtClean="0"/>
              <a:t>Additional </a:t>
            </a:r>
            <a:r>
              <a:rPr lang="nl-NL" sz="1200" dirty="0" err="1" smtClean="0"/>
              <a:t>annual</a:t>
            </a:r>
            <a:r>
              <a:rPr lang="nl-NL" sz="1200" dirty="0" smtClean="0"/>
              <a:t> </a:t>
            </a:r>
            <a:r>
              <a:rPr lang="nl-NL" sz="1200" dirty="0" err="1" smtClean="0"/>
              <a:t>income</a:t>
            </a:r>
            <a:r>
              <a:rPr lang="nl-NL" sz="1200" dirty="0" smtClean="0"/>
              <a:t>: 90 </a:t>
            </a:r>
            <a:r>
              <a:rPr lang="nl-NL" sz="1200" dirty="0" err="1" smtClean="0"/>
              <a:t>to</a:t>
            </a:r>
            <a:r>
              <a:rPr lang="nl-NL" sz="1200" dirty="0" smtClean="0"/>
              <a:t> 1350 USD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dirty="0" smtClean="0"/>
              <a:t>Domestic </a:t>
            </a:r>
            <a:r>
              <a:rPr lang="nl-NL" sz="1200" dirty="0" err="1" smtClean="0"/>
              <a:t>and</a:t>
            </a:r>
            <a:r>
              <a:rPr lang="nl-NL" sz="1200" dirty="0" smtClean="0"/>
              <a:t> </a:t>
            </a:r>
            <a:r>
              <a:rPr lang="nl-NL" sz="1200" dirty="0" err="1" smtClean="0"/>
              <a:t>productive</a:t>
            </a:r>
            <a:r>
              <a:rPr lang="nl-NL" sz="1200" dirty="0" smtClean="0"/>
              <a:t> </a:t>
            </a:r>
            <a:r>
              <a:rPr lang="nl-NL" sz="1200" dirty="0" err="1" smtClean="0"/>
              <a:t>use</a:t>
            </a:r>
            <a:r>
              <a:rPr lang="nl-NL" sz="1200" dirty="0" smtClean="0"/>
              <a:t> (</a:t>
            </a:r>
            <a:r>
              <a:rPr lang="nl-NL" sz="1200" dirty="0" err="1" smtClean="0"/>
              <a:t>chicken</a:t>
            </a:r>
            <a:r>
              <a:rPr lang="nl-NL" sz="1200" dirty="0" smtClean="0"/>
              <a:t> farm, water sales, </a:t>
            </a:r>
            <a:r>
              <a:rPr lang="nl-NL" sz="1200" dirty="0" err="1" smtClean="0"/>
              <a:t>construction</a:t>
            </a:r>
            <a:r>
              <a:rPr lang="nl-NL" sz="1200" dirty="0" smtClean="0"/>
              <a:t>, </a:t>
            </a:r>
            <a:r>
              <a:rPr lang="nl-NL" sz="1200" dirty="0" err="1" smtClean="0"/>
              <a:t>gardening</a:t>
            </a:r>
            <a:r>
              <a:rPr lang="nl-NL" sz="1200" dirty="0" smtClean="0"/>
              <a:t>, avocado trees, </a:t>
            </a:r>
            <a:r>
              <a:rPr lang="nl-NL" sz="1200" dirty="0" err="1" smtClean="0"/>
              <a:t>milling</a:t>
            </a:r>
            <a:r>
              <a:rPr lang="nl-NL" sz="1200" dirty="0" smtClean="0"/>
              <a:t>, etc.)</a:t>
            </a: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761F-8B82-5E42-8FAA-D90A2D365E9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5714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800" dirty="0" smtClean="0"/>
              <a:t>Add </a:t>
            </a:r>
            <a:r>
              <a:rPr lang="nl-NL" sz="1800" dirty="0" err="1" smtClean="0"/>
              <a:t>other</a:t>
            </a:r>
            <a:r>
              <a:rPr lang="nl-NL" sz="1800" dirty="0" smtClean="0"/>
              <a:t> </a:t>
            </a:r>
            <a:r>
              <a:rPr lang="nl-NL" sz="1800" dirty="0" err="1" smtClean="0"/>
              <a:t>inclusive</a:t>
            </a:r>
            <a:r>
              <a:rPr lang="nl-NL" sz="1800" dirty="0" smtClean="0"/>
              <a:t> business </a:t>
            </a:r>
            <a:r>
              <a:rPr lang="nl-NL" sz="1800" dirty="0" err="1" smtClean="0"/>
              <a:t>models</a:t>
            </a:r>
            <a:r>
              <a:rPr lang="nl-NL" sz="1800" dirty="0" smtClean="0"/>
              <a:t>, </a:t>
            </a:r>
            <a:r>
              <a:rPr lang="nl-NL" sz="1800" dirty="0" err="1" smtClean="0"/>
              <a:t>such</a:t>
            </a:r>
            <a:r>
              <a:rPr lang="nl-NL" sz="1800" dirty="0" smtClean="0"/>
              <a:t> as financial support </a:t>
            </a:r>
            <a:r>
              <a:rPr lang="nl-NL" sz="1800" dirty="0" err="1" smtClean="0"/>
              <a:t>solutions</a:t>
            </a:r>
            <a:r>
              <a:rPr lang="nl-NL" sz="1800" dirty="0" smtClean="0"/>
              <a:t>, </a:t>
            </a:r>
            <a:r>
              <a:rPr lang="nl-NL" sz="1800" dirty="0" err="1" smtClean="0"/>
              <a:t>lower</a:t>
            </a:r>
            <a:r>
              <a:rPr lang="nl-NL" sz="1800" dirty="0" smtClean="0"/>
              <a:t> </a:t>
            </a:r>
            <a:r>
              <a:rPr lang="nl-NL" sz="1800" dirty="0" err="1" smtClean="0"/>
              <a:t>cost</a:t>
            </a:r>
            <a:r>
              <a:rPr lang="nl-NL" sz="1800" dirty="0" smtClean="0"/>
              <a:t> pump </a:t>
            </a:r>
            <a:r>
              <a:rPr lang="nl-NL" sz="1800" dirty="0" err="1" smtClean="0"/>
              <a:t>models</a:t>
            </a:r>
            <a:r>
              <a:rPr lang="nl-NL" sz="1800" dirty="0" smtClean="0"/>
              <a:t>, </a:t>
            </a:r>
            <a:r>
              <a:rPr lang="nl-NL" sz="1800" dirty="0" err="1" smtClean="0"/>
              <a:t>partial</a:t>
            </a:r>
            <a:r>
              <a:rPr lang="nl-NL" sz="1800" dirty="0" smtClean="0"/>
              <a:t> </a:t>
            </a:r>
            <a:r>
              <a:rPr lang="nl-NL" sz="1800" dirty="0" err="1" smtClean="0"/>
              <a:t>funding</a:t>
            </a:r>
            <a:r>
              <a:rPr lang="nl-NL" sz="1800" dirty="0" smtClean="0"/>
              <a:t>, </a:t>
            </a:r>
            <a:r>
              <a:rPr lang="nl-NL" sz="1800" dirty="0" err="1" smtClean="0"/>
              <a:t>to</a:t>
            </a:r>
            <a:r>
              <a:rPr lang="nl-NL" sz="1800" dirty="0" smtClean="0"/>
              <a:t> </a:t>
            </a:r>
            <a:r>
              <a:rPr lang="nl-NL" sz="1800" dirty="0" err="1" smtClean="0"/>
              <a:t>enable</a:t>
            </a:r>
            <a:r>
              <a:rPr lang="nl-NL" sz="1800" dirty="0" smtClean="0"/>
              <a:t> </a:t>
            </a:r>
            <a:r>
              <a:rPr lang="nl-NL" sz="1800" dirty="0" err="1" smtClean="0"/>
              <a:t>Self-supply</a:t>
            </a:r>
            <a:r>
              <a:rPr lang="nl-NL" sz="1800" dirty="0" smtClean="0"/>
              <a:t> </a:t>
            </a:r>
            <a:r>
              <a:rPr lang="nl-NL" sz="1800" dirty="0" err="1" smtClean="0"/>
              <a:t>for</a:t>
            </a:r>
            <a:r>
              <a:rPr lang="nl-NL" sz="1800" dirty="0" smtClean="0"/>
              <a:t> </a:t>
            </a:r>
            <a:r>
              <a:rPr lang="nl-NL" sz="1800" dirty="0" err="1" smtClean="0"/>
              <a:t>poorer</a:t>
            </a:r>
            <a:r>
              <a:rPr lang="nl-NL" sz="1800" dirty="0" smtClean="0"/>
              <a:t> HH</a:t>
            </a: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761F-8B82-5E42-8FAA-D90A2D365E9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475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itchFamily="34" charset="0"/>
                <a:ea typeface="Segoe UI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Segoe UI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4814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8467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7126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85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2063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5135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4825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8960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8528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1453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2094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  <a:endParaRPr lang="en-GB" alt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4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  <a:endParaRPr lang="en-GB" altLang="en-US" dirty="0" smtClean="0"/>
          </a:p>
        </p:txBody>
      </p:sp>
      <p:pic>
        <p:nvPicPr>
          <p:cNvPr id="7" name="Picture 6" descr="rwsn-globe_hires.gif"/>
          <p:cNvPicPr>
            <a:picLocks noChangeAspect="1"/>
          </p:cNvPicPr>
          <p:nvPr/>
        </p:nvPicPr>
        <p:blipFill>
          <a:blip r:embed="rId13">
            <a:lum bright="-30000"/>
          </a:blip>
          <a:stretch>
            <a:fillRect/>
          </a:stretch>
        </p:blipFill>
        <p:spPr>
          <a:xfrm>
            <a:off x="179388" y="6092825"/>
            <a:ext cx="1584325" cy="650875"/>
          </a:xfrm>
          <a:prstGeom prst="rect">
            <a:avLst/>
          </a:prstGeom>
          <a:ln>
            <a:noFill/>
          </a:ln>
          <a:effectLst/>
        </p:spPr>
      </p:pic>
      <p:sp>
        <p:nvSpPr>
          <p:cNvPr id="8" name="Freeform 7"/>
          <p:cNvSpPr/>
          <p:nvPr/>
        </p:nvSpPr>
        <p:spPr>
          <a:xfrm>
            <a:off x="1800225" y="6469063"/>
            <a:ext cx="7343775" cy="230187"/>
          </a:xfrm>
          <a:custGeom>
            <a:avLst/>
            <a:gdLst>
              <a:gd name="connsiteX0" fmla="*/ 0 w 7308304"/>
              <a:gd name="connsiteY0" fmla="*/ 0 h 228600"/>
              <a:gd name="connsiteX1" fmla="*/ 7308304 w 7308304"/>
              <a:gd name="connsiteY1" fmla="*/ 0 h 228600"/>
              <a:gd name="connsiteX2" fmla="*/ 7308304 w 7308304"/>
              <a:gd name="connsiteY2" fmla="*/ 228600 h 228600"/>
              <a:gd name="connsiteX3" fmla="*/ 0 w 7308304"/>
              <a:gd name="connsiteY3" fmla="*/ 228600 h 228600"/>
              <a:gd name="connsiteX4" fmla="*/ 0 w 7308304"/>
              <a:gd name="connsiteY4" fmla="*/ 0 h 228600"/>
              <a:gd name="connsiteX0" fmla="*/ 76448 w 7308304"/>
              <a:gd name="connsiteY0" fmla="*/ 0 h 228748"/>
              <a:gd name="connsiteX1" fmla="*/ 7308304 w 7308304"/>
              <a:gd name="connsiteY1" fmla="*/ 148 h 228748"/>
              <a:gd name="connsiteX2" fmla="*/ 7308304 w 7308304"/>
              <a:gd name="connsiteY2" fmla="*/ 228748 h 228748"/>
              <a:gd name="connsiteX3" fmla="*/ 0 w 7308304"/>
              <a:gd name="connsiteY3" fmla="*/ 228748 h 228748"/>
              <a:gd name="connsiteX4" fmla="*/ 76448 w 7308304"/>
              <a:gd name="connsiteY4" fmla="*/ 0 h 228748"/>
              <a:gd name="connsiteX0" fmla="*/ 66923 w 7308304"/>
              <a:gd name="connsiteY0" fmla="*/ 0 h 231130"/>
              <a:gd name="connsiteX1" fmla="*/ 7308304 w 7308304"/>
              <a:gd name="connsiteY1" fmla="*/ 2530 h 231130"/>
              <a:gd name="connsiteX2" fmla="*/ 7308304 w 7308304"/>
              <a:gd name="connsiteY2" fmla="*/ 231130 h 231130"/>
              <a:gd name="connsiteX3" fmla="*/ 0 w 7308304"/>
              <a:gd name="connsiteY3" fmla="*/ 231130 h 231130"/>
              <a:gd name="connsiteX4" fmla="*/ 66923 w 7308304"/>
              <a:gd name="connsiteY4" fmla="*/ 0 h 231130"/>
              <a:gd name="connsiteX0" fmla="*/ 60598 w 7308304"/>
              <a:gd name="connsiteY0" fmla="*/ 0 h 231278"/>
              <a:gd name="connsiteX1" fmla="*/ 7308304 w 7308304"/>
              <a:gd name="connsiteY1" fmla="*/ 2678 h 231278"/>
              <a:gd name="connsiteX2" fmla="*/ 7308304 w 7308304"/>
              <a:gd name="connsiteY2" fmla="*/ 231278 h 231278"/>
              <a:gd name="connsiteX3" fmla="*/ 0 w 7308304"/>
              <a:gd name="connsiteY3" fmla="*/ 231278 h 231278"/>
              <a:gd name="connsiteX4" fmla="*/ 60598 w 7308304"/>
              <a:gd name="connsiteY4" fmla="*/ 0 h 231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08304" h="231278">
                <a:moveTo>
                  <a:pt x="60598" y="0"/>
                </a:moveTo>
                <a:lnTo>
                  <a:pt x="7308304" y="2678"/>
                </a:lnTo>
                <a:lnTo>
                  <a:pt x="7308304" y="231278"/>
                </a:lnTo>
                <a:lnTo>
                  <a:pt x="0" y="231278"/>
                </a:lnTo>
                <a:lnTo>
                  <a:pt x="60598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908175" y="6453188"/>
            <a:ext cx="705631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baseline="0" dirty="0" smtClean="0">
                <a:solidFill>
                  <a:schemeClr val="bg1"/>
                </a:solidFill>
                <a:latin typeface="Arial" pitchFamily="34" charset="0"/>
                <a:ea typeface="Segoe UI" pitchFamily="34" charset="0"/>
                <a:cs typeface="Arial" pitchFamily="34" charset="0"/>
              </a:rPr>
              <a:t>Le 7</a:t>
            </a:r>
            <a:r>
              <a:rPr lang="en-GB" sz="1000" baseline="30000" dirty="0" smtClean="0">
                <a:solidFill>
                  <a:schemeClr val="bg1"/>
                </a:solidFill>
                <a:latin typeface="Arial" pitchFamily="34" charset="0"/>
                <a:ea typeface="Segoe UI" pitchFamily="34" charset="0"/>
                <a:cs typeface="Arial" pitchFamily="34" charset="0"/>
              </a:rPr>
              <a:t>ème </a:t>
            </a:r>
            <a:r>
              <a:rPr lang="en-GB" sz="1000" baseline="0" dirty="0" smtClean="0">
                <a:solidFill>
                  <a:schemeClr val="bg1"/>
                </a:solidFill>
                <a:latin typeface="Arial" pitchFamily="34" charset="0"/>
                <a:ea typeface="Segoe UI" pitchFamily="34" charset="0"/>
                <a:cs typeface="Arial" pitchFamily="34" charset="0"/>
              </a:rPr>
              <a:t>Forum du // 7</a:t>
            </a:r>
            <a:r>
              <a:rPr lang="en-GB" sz="1000" baseline="30000" dirty="0" smtClean="0">
                <a:solidFill>
                  <a:schemeClr val="bg1"/>
                </a:solidFill>
                <a:latin typeface="Arial" pitchFamily="34" charset="0"/>
                <a:ea typeface="Segoe UI" pitchFamily="34" charset="0"/>
                <a:cs typeface="Arial" pitchFamily="34" charset="0"/>
              </a:rPr>
              <a:t>th</a:t>
            </a:r>
            <a:r>
              <a:rPr lang="en-GB" sz="1000" baseline="0" dirty="0" smtClean="0">
                <a:solidFill>
                  <a:schemeClr val="bg1"/>
                </a:solidFill>
                <a:latin typeface="Arial" pitchFamily="34" charset="0"/>
                <a:ea typeface="Segoe UI" pitchFamily="34" charset="0"/>
                <a:cs typeface="Arial" pitchFamily="34" charset="0"/>
              </a:rPr>
              <a:t> Forum of the </a:t>
            </a:r>
            <a:r>
              <a:rPr lang="en-GB" sz="1000" b="1" baseline="0" dirty="0" smtClean="0">
                <a:solidFill>
                  <a:schemeClr val="bg1"/>
                </a:solidFill>
                <a:latin typeface="Arial" pitchFamily="34" charset="0"/>
                <a:ea typeface="Segoe UI" pitchFamily="34" charset="0"/>
                <a:cs typeface="Arial" pitchFamily="34" charset="0"/>
              </a:rPr>
              <a:t>Rural Water Supply Network </a:t>
            </a:r>
            <a:r>
              <a:rPr lang="en-GB" sz="1000" dirty="0" smtClean="0">
                <a:solidFill>
                  <a:schemeClr val="bg1"/>
                </a:solidFill>
                <a:latin typeface="Arial" pitchFamily="34" charset="0"/>
                <a:ea typeface="Segoe UI" pitchFamily="34" charset="0"/>
                <a:cs typeface="Arial" pitchFamily="34" charset="0"/>
              </a:rPr>
              <a:t>: Abidjan, Côte d’Ivoire (29.11.2016</a:t>
            </a:r>
            <a:r>
              <a:rPr lang="en-GB" sz="1000" baseline="0" dirty="0" smtClean="0">
                <a:solidFill>
                  <a:schemeClr val="bg1"/>
                </a:solidFill>
                <a:latin typeface="Arial" pitchFamily="34" charset="0"/>
                <a:ea typeface="Segoe UI" pitchFamily="34" charset="0"/>
                <a:cs typeface="Arial" pitchFamily="34" charset="0"/>
              </a:rPr>
              <a:t> – 02.12.2016)</a:t>
            </a:r>
            <a:endParaRPr lang="en-GB" sz="1000" dirty="0">
              <a:solidFill>
                <a:schemeClr val="bg1"/>
              </a:solidFill>
              <a:latin typeface="Arial" pitchFamily="34" charset="0"/>
              <a:ea typeface="Segoe UI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b="1" dirty="0"/>
              <a:t>Impact of SMART </a:t>
            </a:r>
            <a:r>
              <a:rPr lang="en-US" sz="3200" b="1" dirty="0" err="1"/>
              <a:t>Centres</a:t>
            </a:r>
            <a:r>
              <a:rPr lang="en-US" sz="3200" b="1" dirty="0"/>
              <a:t> to accelerate 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Self</a:t>
            </a:r>
            <a:r>
              <a:rPr lang="en-US" sz="3200" b="1" dirty="0"/>
              <a:t>-supply in rural water services</a:t>
            </a:r>
            <a:br>
              <a:rPr lang="en-US" sz="3200" b="1" dirty="0"/>
            </a:br>
            <a:r>
              <a:rPr lang="en-US" sz="2400" dirty="0"/>
              <a:t>- an example from Tanzania</a:t>
            </a:r>
            <a:r>
              <a:rPr lang="en-GB" sz="2400" cap="all" dirty="0">
                <a:cs typeface="Arial"/>
              </a:rPr>
              <a:t> </a:t>
            </a:r>
            <a:r>
              <a:rPr lang="en-US" sz="2400" cap="all" dirty="0">
                <a:cs typeface="Arial"/>
              </a:rPr>
              <a:t>-</a:t>
            </a:r>
            <a:endParaRPr lang="en-US" altLang="en-US" sz="2400" dirty="0" smtClean="0">
              <a:latin typeface="Arial" charset="0"/>
              <a:cs typeface="Segoe U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3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2400" dirty="0" err="1" smtClean="0"/>
              <a:t>Annemarieke</a:t>
            </a:r>
            <a:r>
              <a:rPr lang="en-GB" sz="2400" dirty="0" smtClean="0"/>
              <a:t> </a:t>
            </a:r>
            <a:r>
              <a:rPr lang="en-GB" sz="2400" dirty="0" err="1" smtClean="0"/>
              <a:t>Maltha</a:t>
            </a:r>
            <a:r>
              <a:rPr lang="en-GB" sz="2400" dirty="0" smtClean="0"/>
              <a:t> and Morten van </a:t>
            </a:r>
            <a:r>
              <a:rPr lang="en-GB" sz="2400" dirty="0" err="1" smtClean="0"/>
              <a:t>Donk</a:t>
            </a:r>
            <a:endParaRPr lang="en-GB" sz="2400" dirty="0" smtClean="0"/>
          </a:p>
          <a:p>
            <a:pPr fontAlgn="auto">
              <a:spcAft>
                <a:spcPts val="0"/>
              </a:spcAft>
              <a:defRPr/>
            </a:pPr>
            <a:r>
              <a:rPr lang="en-GB" sz="2400" dirty="0" err="1" smtClean="0"/>
              <a:t>www.smartcentregroup.com</a:t>
            </a:r>
            <a:endParaRPr lang="en-GB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Conclusions/ Recommendations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3340968"/>
          </a:xfrm>
        </p:spPr>
        <p:txBody>
          <a:bodyPr/>
          <a:lstStyle/>
          <a:p>
            <a:pPr marL="0" indent="0">
              <a:buNone/>
            </a:pPr>
            <a:r>
              <a:rPr lang="nl-NL" sz="2200" dirty="0"/>
              <a:t>Accelerate </a:t>
            </a:r>
            <a:r>
              <a:rPr lang="nl-NL" sz="2200" dirty="0" err="1"/>
              <a:t>scaling</a:t>
            </a:r>
            <a:r>
              <a:rPr lang="nl-NL" sz="2200" dirty="0"/>
              <a:t> up of </a:t>
            </a:r>
            <a:r>
              <a:rPr lang="nl-NL" sz="2200" dirty="0" err="1"/>
              <a:t>rural</a:t>
            </a:r>
            <a:r>
              <a:rPr lang="nl-NL" sz="2200" dirty="0"/>
              <a:t> water </a:t>
            </a:r>
            <a:r>
              <a:rPr lang="nl-NL" sz="2200" dirty="0" err="1"/>
              <a:t>supply</a:t>
            </a:r>
            <a:r>
              <a:rPr lang="nl-NL" sz="2200" dirty="0"/>
              <a:t> </a:t>
            </a:r>
            <a:r>
              <a:rPr lang="nl-NL" sz="2200" dirty="0" err="1"/>
              <a:t>with</a:t>
            </a:r>
            <a:r>
              <a:rPr lang="nl-NL" sz="2200" dirty="0"/>
              <a:t> low </a:t>
            </a:r>
            <a:r>
              <a:rPr lang="nl-NL" sz="2200" dirty="0" err="1"/>
              <a:t>cost</a:t>
            </a:r>
            <a:r>
              <a:rPr lang="nl-NL" sz="2200" dirty="0"/>
              <a:t> </a:t>
            </a:r>
            <a:r>
              <a:rPr lang="nl-NL" sz="2200" dirty="0" err="1"/>
              <a:t>technologies</a:t>
            </a:r>
            <a:r>
              <a:rPr lang="nl-NL" sz="2200" dirty="0"/>
              <a:t> </a:t>
            </a:r>
            <a:r>
              <a:rPr lang="nl-NL" sz="2200" dirty="0" err="1"/>
              <a:t>possible</a:t>
            </a:r>
            <a:r>
              <a:rPr lang="nl-NL" sz="2200" dirty="0"/>
              <a:t> via a market-</a:t>
            </a:r>
            <a:r>
              <a:rPr lang="nl-NL" sz="2200" dirty="0" err="1"/>
              <a:t>based</a:t>
            </a:r>
            <a:r>
              <a:rPr lang="nl-NL" sz="2200" dirty="0"/>
              <a:t> </a:t>
            </a:r>
            <a:r>
              <a:rPr lang="nl-NL" sz="2200" dirty="0" smtClean="0"/>
              <a:t>approach </a:t>
            </a:r>
            <a:r>
              <a:rPr lang="nl-NL" sz="2200" dirty="0" err="1" smtClean="0"/>
              <a:t>with</a:t>
            </a:r>
            <a:r>
              <a:rPr lang="nl-NL" sz="2200" dirty="0" smtClean="0"/>
              <a:t> actions;</a:t>
            </a:r>
            <a:endParaRPr lang="nl-NL" sz="2200" dirty="0" smtClean="0"/>
          </a:p>
          <a:p>
            <a:pPr lvl="1"/>
            <a:r>
              <a:rPr lang="nl-NL" sz="1800" dirty="0" err="1" smtClean="0"/>
              <a:t>Create</a:t>
            </a:r>
            <a:r>
              <a:rPr lang="nl-NL" sz="1800" dirty="0" smtClean="0"/>
              <a:t> </a:t>
            </a:r>
            <a:r>
              <a:rPr lang="nl-NL" sz="1800" dirty="0"/>
              <a:t>a </a:t>
            </a:r>
            <a:r>
              <a:rPr lang="nl-NL" sz="1800" dirty="0" err="1"/>
              <a:t>critical</a:t>
            </a:r>
            <a:r>
              <a:rPr lang="nl-NL" sz="1800" dirty="0"/>
              <a:t> </a:t>
            </a:r>
            <a:r>
              <a:rPr lang="nl-NL" sz="1800" dirty="0" err="1"/>
              <a:t>mass</a:t>
            </a:r>
            <a:r>
              <a:rPr lang="nl-NL" sz="1800" dirty="0"/>
              <a:t> in new </a:t>
            </a:r>
            <a:r>
              <a:rPr lang="nl-NL" sz="1800" dirty="0" err="1"/>
              <a:t>areas</a:t>
            </a:r>
            <a:endParaRPr lang="nl-NL" sz="1800" dirty="0"/>
          </a:p>
          <a:p>
            <a:pPr lvl="1"/>
            <a:r>
              <a:rPr lang="nl-NL" sz="1800" dirty="0" err="1"/>
              <a:t>Expand</a:t>
            </a:r>
            <a:r>
              <a:rPr lang="nl-NL" sz="1800" dirty="0"/>
              <a:t> </a:t>
            </a:r>
            <a:r>
              <a:rPr lang="nl-NL" sz="1800" dirty="0" smtClean="0"/>
              <a:t> training entrepreneurs, </a:t>
            </a:r>
            <a:r>
              <a:rPr lang="nl-NL" sz="1800" dirty="0" err="1" smtClean="0"/>
              <a:t>Include</a:t>
            </a:r>
            <a:r>
              <a:rPr lang="nl-NL" sz="1800" dirty="0" smtClean="0"/>
              <a:t> training in </a:t>
            </a:r>
            <a:r>
              <a:rPr lang="nl-NL" sz="1800" dirty="0" err="1" smtClean="0"/>
              <a:t>Vocational</a:t>
            </a:r>
            <a:r>
              <a:rPr lang="nl-NL" sz="1800" dirty="0" smtClean="0"/>
              <a:t> </a:t>
            </a:r>
            <a:r>
              <a:rPr lang="nl-NL" sz="1800" dirty="0" err="1" smtClean="0"/>
              <a:t>education</a:t>
            </a:r>
            <a:endParaRPr lang="nl-NL" sz="1800" dirty="0"/>
          </a:p>
          <a:p>
            <a:pPr lvl="1"/>
            <a:r>
              <a:rPr lang="nl-NL" sz="1800" dirty="0" err="1"/>
              <a:t>Provide</a:t>
            </a:r>
            <a:r>
              <a:rPr lang="nl-NL" sz="1800" dirty="0"/>
              <a:t> </a:t>
            </a:r>
            <a:r>
              <a:rPr lang="nl-NL" sz="1800" dirty="0" smtClean="0"/>
              <a:t>long term follow up on </a:t>
            </a:r>
            <a:r>
              <a:rPr lang="nl-NL" sz="1800" dirty="0" err="1" smtClean="0"/>
              <a:t>quality</a:t>
            </a:r>
            <a:r>
              <a:rPr lang="nl-NL" sz="1800" dirty="0" smtClean="0"/>
              <a:t>, </a:t>
            </a:r>
            <a:r>
              <a:rPr lang="nl-NL" sz="1800" dirty="0" err="1" smtClean="0"/>
              <a:t>technical</a:t>
            </a:r>
            <a:r>
              <a:rPr lang="nl-NL" sz="1800" dirty="0" smtClean="0"/>
              <a:t> </a:t>
            </a:r>
            <a:r>
              <a:rPr lang="nl-NL" sz="1800" dirty="0" err="1"/>
              <a:t>and</a:t>
            </a:r>
            <a:r>
              <a:rPr lang="nl-NL" sz="1800" dirty="0"/>
              <a:t> business skills</a:t>
            </a:r>
          </a:p>
          <a:p>
            <a:pPr lvl="1"/>
            <a:r>
              <a:rPr lang="nl-NL" sz="1800" dirty="0" err="1"/>
              <a:t>Facilitate</a:t>
            </a:r>
            <a:r>
              <a:rPr lang="nl-NL" sz="1800" dirty="0"/>
              <a:t> entrepreneurs in </a:t>
            </a:r>
            <a:r>
              <a:rPr lang="nl-NL" sz="1800" dirty="0" smtClean="0"/>
              <a:t>access </a:t>
            </a:r>
            <a:r>
              <a:rPr lang="nl-NL" sz="1800" dirty="0" err="1"/>
              <a:t>to</a:t>
            </a:r>
            <a:r>
              <a:rPr lang="nl-NL" sz="1800" dirty="0"/>
              <a:t> </a:t>
            </a:r>
            <a:r>
              <a:rPr lang="nl-NL" sz="1800" dirty="0" err="1"/>
              <a:t>capital</a:t>
            </a:r>
            <a:r>
              <a:rPr lang="nl-NL" sz="1800" dirty="0"/>
              <a:t>, </a:t>
            </a:r>
            <a:r>
              <a:rPr lang="nl-NL" sz="1800" dirty="0" err="1"/>
              <a:t>social</a:t>
            </a:r>
            <a:r>
              <a:rPr lang="nl-NL" sz="1800" dirty="0"/>
              <a:t> marketing</a:t>
            </a:r>
          </a:p>
          <a:p>
            <a:pPr lvl="1"/>
            <a:r>
              <a:rPr lang="nl-NL" sz="1800" dirty="0" smtClean="0"/>
              <a:t>Awareness, Show families </a:t>
            </a:r>
            <a:r>
              <a:rPr lang="nl-NL" sz="1800" dirty="0" err="1"/>
              <a:t>economic</a:t>
            </a:r>
            <a:r>
              <a:rPr lang="nl-NL" sz="1800" dirty="0"/>
              <a:t> benefits </a:t>
            </a:r>
            <a:r>
              <a:rPr lang="nl-NL" sz="1800" dirty="0" err="1"/>
              <a:t>and</a:t>
            </a:r>
            <a:r>
              <a:rPr lang="nl-NL" sz="1800" dirty="0"/>
              <a:t> convenience of </a:t>
            </a:r>
            <a:r>
              <a:rPr lang="nl-NL" sz="1800" dirty="0" err="1"/>
              <a:t>Self-supply</a:t>
            </a:r>
            <a:endParaRPr lang="nl-NL" sz="1800" dirty="0"/>
          </a:p>
          <a:p>
            <a:pPr lvl="1"/>
            <a:r>
              <a:rPr lang="nl-NL" sz="1800" dirty="0"/>
              <a:t>Add </a:t>
            </a:r>
            <a:r>
              <a:rPr lang="nl-NL" sz="1800" dirty="0" err="1"/>
              <a:t>other</a:t>
            </a:r>
            <a:r>
              <a:rPr lang="nl-NL" sz="1800" dirty="0"/>
              <a:t> </a:t>
            </a:r>
            <a:r>
              <a:rPr lang="nl-NL" sz="1800" dirty="0" err="1"/>
              <a:t>inclusive</a:t>
            </a:r>
            <a:r>
              <a:rPr lang="nl-NL" sz="1800" dirty="0"/>
              <a:t> business </a:t>
            </a:r>
            <a:r>
              <a:rPr lang="nl-NL" sz="1800" dirty="0" err="1" smtClean="0"/>
              <a:t>models</a:t>
            </a:r>
            <a:r>
              <a:rPr lang="nl-NL" sz="1800" dirty="0"/>
              <a:t> </a:t>
            </a:r>
            <a:r>
              <a:rPr lang="nl-NL" sz="1800" dirty="0" err="1" smtClean="0"/>
              <a:t>to</a:t>
            </a:r>
            <a:r>
              <a:rPr lang="nl-NL" sz="1800" dirty="0" smtClean="0"/>
              <a:t> </a:t>
            </a:r>
            <a:r>
              <a:rPr lang="nl-NL" sz="1800" dirty="0" err="1"/>
              <a:t>enable</a:t>
            </a:r>
            <a:r>
              <a:rPr lang="nl-NL" sz="1800" dirty="0"/>
              <a:t> </a:t>
            </a:r>
            <a:r>
              <a:rPr lang="nl-NL" sz="1800" dirty="0" err="1"/>
              <a:t>Self-supply</a:t>
            </a:r>
            <a:r>
              <a:rPr lang="nl-NL" sz="1800" dirty="0"/>
              <a:t> </a:t>
            </a:r>
            <a:r>
              <a:rPr lang="nl-NL" sz="1800" dirty="0" err="1"/>
              <a:t>for</a:t>
            </a:r>
            <a:r>
              <a:rPr lang="nl-NL" sz="1800" dirty="0"/>
              <a:t> </a:t>
            </a:r>
            <a:r>
              <a:rPr lang="nl-NL" sz="1800" dirty="0" err="1"/>
              <a:t>poorer</a:t>
            </a:r>
            <a:r>
              <a:rPr lang="nl-NL" sz="1800" dirty="0"/>
              <a:t> </a:t>
            </a:r>
            <a:r>
              <a:rPr lang="nl-NL" sz="1800" dirty="0" smtClean="0"/>
              <a:t>HH</a:t>
            </a:r>
            <a:endParaRPr lang="nl-NL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4797152"/>
            <a:ext cx="1044107" cy="1564937"/>
          </a:xfrm>
          <a:prstGeom prst="rect">
            <a:avLst/>
          </a:prstGeom>
        </p:spPr>
      </p:pic>
      <p:pic>
        <p:nvPicPr>
          <p:cNvPr id="7" name="Picture 6" descr="IMG_1314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797152"/>
            <a:ext cx="2064230" cy="1548172"/>
          </a:xfrm>
          <a:prstGeom prst="rect">
            <a:avLst/>
          </a:prstGeom>
        </p:spPr>
      </p:pic>
      <p:pic>
        <p:nvPicPr>
          <p:cNvPr id="8" name="Picture 7" descr="IMG_0917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797152"/>
            <a:ext cx="2015341" cy="15115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27784" y="4797152"/>
            <a:ext cx="2047776" cy="15358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528" y="4797152"/>
            <a:ext cx="1167594" cy="155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931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With </a:t>
            </a:r>
            <a:r>
              <a:rPr lang="en-GB" dirty="0"/>
              <a:t>thanks to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 smtClean="0"/>
              <a:t>All interviewed entrepreneurs and water users, Morten van </a:t>
            </a:r>
            <a:r>
              <a:rPr lang="en-GB" dirty="0" err="1" smtClean="0"/>
              <a:t>Donk</a:t>
            </a:r>
            <a:r>
              <a:rPr lang="en-GB" dirty="0" smtClean="0"/>
              <a:t>, </a:t>
            </a:r>
            <a:r>
              <a:rPr lang="en-GB" dirty="0" err="1" smtClean="0"/>
              <a:t>Henk</a:t>
            </a:r>
            <a:r>
              <a:rPr lang="en-GB" dirty="0" smtClean="0"/>
              <a:t> </a:t>
            </a:r>
            <a:r>
              <a:rPr lang="en-GB" dirty="0" err="1" smtClean="0"/>
              <a:t>Holtslag</a:t>
            </a:r>
            <a:r>
              <a:rPr lang="en-GB" dirty="0" smtClean="0"/>
              <a:t>, </a:t>
            </a:r>
            <a:r>
              <a:rPr lang="en-GB" dirty="0" err="1" smtClean="0"/>
              <a:t>Eelco</a:t>
            </a:r>
            <a:r>
              <a:rPr lang="en-GB" dirty="0" smtClean="0"/>
              <a:t> van der Pal, Eugenia </a:t>
            </a:r>
            <a:r>
              <a:rPr lang="en-GB" dirty="0" err="1" smtClean="0"/>
              <a:t>Kimaro</a:t>
            </a:r>
            <a:r>
              <a:rPr lang="en-GB" dirty="0" smtClean="0"/>
              <a:t>, Andre </a:t>
            </a:r>
            <a:r>
              <a:rPr lang="en-GB" dirty="0" err="1" smtClean="0"/>
              <a:t>Olschewksi,Nanda</a:t>
            </a:r>
            <a:r>
              <a:rPr lang="en-GB" dirty="0" smtClean="0"/>
              <a:t> </a:t>
            </a:r>
            <a:r>
              <a:rPr lang="en-GB" dirty="0" err="1" smtClean="0"/>
              <a:t>Buis</a:t>
            </a:r>
            <a:r>
              <a:rPr lang="en-GB" dirty="0" smtClean="0"/>
              <a:t> and SHIPO SMART Centre</a:t>
            </a:r>
            <a:endParaRPr lang="en-GB" dirty="0"/>
          </a:p>
        </p:txBody>
      </p:sp>
      <p:pic>
        <p:nvPicPr>
          <p:cNvPr id="7" name="Picture Placeholder 6" descr="IMG_0832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595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Objective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2548880"/>
          </a:xfrm>
        </p:spPr>
        <p:txBody>
          <a:bodyPr/>
          <a:lstStyle/>
          <a:p>
            <a:r>
              <a:rPr lang="en-GB" sz="2200" dirty="0" smtClean="0"/>
              <a:t>Reach </a:t>
            </a:r>
            <a:r>
              <a:rPr lang="en-GB" sz="2200" dirty="0" smtClean="0"/>
              <a:t>sustainable water supply in </a:t>
            </a:r>
            <a:r>
              <a:rPr lang="en-GB" sz="2200" dirty="0" smtClean="0"/>
              <a:t>Tanzania also in small </a:t>
            </a:r>
            <a:r>
              <a:rPr lang="en-GB" sz="2200" dirty="0" smtClean="0"/>
              <a:t>communities </a:t>
            </a:r>
            <a:r>
              <a:rPr lang="en-GB" sz="2200" dirty="0" smtClean="0"/>
              <a:t>or at family level where machine-drilled </a:t>
            </a:r>
            <a:r>
              <a:rPr lang="en-GB" sz="2200" dirty="0" smtClean="0"/>
              <a:t>boreholes are too </a:t>
            </a:r>
            <a:r>
              <a:rPr lang="en-GB" sz="2200" dirty="0" smtClean="0"/>
              <a:t>expensive</a:t>
            </a:r>
            <a:endParaRPr lang="en-GB" sz="2200" dirty="0" smtClean="0"/>
          </a:p>
          <a:p>
            <a:r>
              <a:rPr lang="en-GB" sz="2200" dirty="0" smtClean="0"/>
              <a:t>Create supply chains of options that are also affordable at family level, for Self-supply, in general technologies </a:t>
            </a:r>
            <a:r>
              <a:rPr lang="en-GB" sz="2200" dirty="0" smtClean="0"/>
              <a:t>produced and sold by local private sector</a:t>
            </a:r>
          </a:p>
          <a:p>
            <a:endParaRPr lang="en-GB" sz="2200" dirty="0"/>
          </a:p>
          <a:p>
            <a:endParaRPr lang="en-GB" sz="2200" dirty="0"/>
          </a:p>
        </p:txBody>
      </p:sp>
      <p:pic>
        <p:nvPicPr>
          <p:cNvPr id="4" name="Picture 3" descr="IMG_083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861048"/>
            <a:ext cx="1656184" cy="22082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3861048"/>
            <a:ext cx="1489328" cy="2232248"/>
          </a:xfrm>
          <a:prstGeom prst="rect">
            <a:avLst/>
          </a:prstGeom>
        </p:spPr>
      </p:pic>
      <p:pic>
        <p:nvPicPr>
          <p:cNvPr id="6" name="Picture 5" descr="IMG_083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861048"/>
            <a:ext cx="2952328" cy="22142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4248" y="3789040"/>
            <a:ext cx="1707654" cy="22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97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SMART Centre </a:t>
            </a:r>
            <a:r>
              <a:rPr lang="en-GB" sz="3600" dirty="0" smtClean="0"/>
              <a:t>approach</a:t>
            </a:r>
            <a:br>
              <a:rPr lang="en-GB" sz="3600" dirty="0" smtClean="0"/>
            </a:br>
            <a:r>
              <a:rPr lang="nl-NL" sz="2000" dirty="0"/>
              <a:t>Simple, Market-</a:t>
            </a:r>
            <a:r>
              <a:rPr lang="nl-NL" sz="2000" dirty="0" err="1"/>
              <a:t>based</a:t>
            </a:r>
            <a:r>
              <a:rPr lang="nl-NL" sz="2000" dirty="0"/>
              <a:t>, </a:t>
            </a:r>
            <a:r>
              <a:rPr lang="nl-NL" sz="2000" dirty="0" err="1" smtClean="0"/>
              <a:t>Affordable</a:t>
            </a:r>
            <a:r>
              <a:rPr lang="nl-NL" sz="2000" dirty="0" smtClean="0"/>
              <a:t>, </a:t>
            </a:r>
            <a:r>
              <a:rPr lang="nl-NL" sz="2000" dirty="0" err="1" smtClean="0"/>
              <a:t>Repairable</a:t>
            </a:r>
            <a:r>
              <a:rPr lang="nl-NL" sz="2000" dirty="0" smtClean="0"/>
              <a:t> Technologies</a:t>
            </a:r>
            <a:r>
              <a:rPr lang="nl-NL" sz="2000" dirty="0"/>
              <a:t/>
            </a:r>
            <a:br>
              <a:rPr lang="nl-NL" sz="2000" dirty="0"/>
            </a:br>
            <a:endParaRPr lang="en-GB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nl-NL" sz="2200" dirty="0" smtClean="0"/>
              <a:t>SHIPO </a:t>
            </a:r>
            <a:r>
              <a:rPr lang="nl-NL" sz="2200" dirty="0"/>
              <a:t>SMART Centre </a:t>
            </a:r>
            <a:r>
              <a:rPr lang="nl-NL" sz="2200" dirty="0" smtClean="0"/>
              <a:t>Tanzania </a:t>
            </a:r>
            <a:r>
              <a:rPr lang="nl-NL" sz="2200" dirty="0" err="1" smtClean="0"/>
              <a:t>since</a:t>
            </a:r>
            <a:r>
              <a:rPr lang="nl-NL" sz="2200" dirty="0" smtClean="0"/>
              <a:t> 2003</a:t>
            </a:r>
          </a:p>
          <a:p>
            <a:pPr lvl="1" algn="just"/>
            <a:r>
              <a:rPr lang="nl-NL" sz="1800" dirty="0"/>
              <a:t>Training </a:t>
            </a:r>
            <a:r>
              <a:rPr lang="nl-NL" sz="1800" dirty="0" err="1"/>
              <a:t>and</a:t>
            </a:r>
            <a:r>
              <a:rPr lang="nl-NL" sz="1800" dirty="0"/>
              <a:t> </a:t>
            </a:r>
            <a:r>
              <a:rPr lang="nl-NL" sz="1800" dirty="0" err="1"/>
              <a:t>knowledge</a:t>
            </a:r>
            <a:r>
              <a:rPr lang="nl-NL" sz="1800" dirty="0"/>
              <a:t> </a:t>
            </a:r>
            <a:r>
              <a:rPr lang="nl-NL" sz="1800" dirty="0" smtClean="0"/>
              <a:t>transfer of </a:t>
            </a:r>
            <a:r>
              <a:rPr lang="nl-NL" sz="1800" dirty="0" err="1" smtClean="0"/>
              <a:t>around</a:t>
            </a:r>
            <a:r>
              <a:rPr lang="nl-NL" sz="1800" dirty="0" smtClean="0"/>
              <a:t> 20 </a:t>
            </a:r>
            <a:r>
              <a:rPr lang="nl-NL" sz="1800" dirty="0" err="1" smtClean="0"/>
              <a:t>SMARTechs</a:t>
            </a:r>
            <a:endParaRPr lang="nl-NL" sz="1800" dirty="0" smtClean="0"/>
          </a:p>
          <a:p>
            <a:pPr lvl="1" algn="just"/>
            <a:r>
              <a:rPr lang="nl-NL" sz="1800" dirty="0" smtClean="0"/>
              <a:t>35 </a:t>
            </a:r>
            <a:r>
              <a:rPr lang="nl-NL" sz="1800" dirty="0" err="1"/>
              <a:t>succesful</a:t>
            </a:r>
            <a:r>
              <a:rPr lang="nl-NL" sz="1800" dirty="0"/>
              <a:t> entrepreneurs </a:t>
            </a:r>
            <a:r>
              <a:rPr lang="nl-NL" sz="1800" dirty="0" err="1"/>
              <a:t>producing</a:t>
            </a:r>
            <a:r>
              <a:rPr lang="nl-NL" sz="1800" dirty="0"/>
              <a:t> </a:t>
            </a:r>
            <a:r>
              <a:rPr lang="nl-NL" sz="1800" dirty="0" err="1"/>
              <a:t>and</a:t>
            </a:r>
            <a:r>
              <a:rPr lang="nl-NL" sz="1800" dirty="0"/>
              <a:t> </a:t>
            </a:r>
            <a:r>
              <a:rPr lang="nl-NL" sz="1800" dirty="0" err="1"/>
              <a:t>selling</a:t>
            </a:r>
            <a:r>
              <a:rPr lang="nl-NL" sz="1800" dirty="0"/>
              <a:t> </a:t>
            </a:r>
            <a:r>
              <a:rPr lang="nl-NL" sz="1800" dirty="0" err="1"/>
              <a:t>quality</a:t>
            </a:r>
            <a:r>
              <a:rPr lang="nl-NL" sz="1800" dirty="0"/>
              <a:t> </a:t>
            </a:r>
            <a:r>
              <a:rPr lang="nl-NL" sz="1800" dirty="0" err="1"/>
              <a:t>products</a:t>
            </a:r>
            <a:endParaRPr lang="nl-NL" sz="1800" dirty="0"/>
          </a:p>
          <a:p>
            <a:pPr lvl="1"/>
            <a:r>
              <a:rPr lang="nl-NL" sz="1800" dirty="0" smtClean="0"/>
              <a:t>10.000 </a:t>
            </a:r>
            <a:r>
              <a:rPr lang="nl-NL" sz="1800" dirty="0" err="1"/>
              <a:t>installed</a:t>
            </a:r>
            <a:r>
              <a:rPr lang="nl-NL" sz="1800" dirty="0"/>
              <a:t> </a:t>
            </a:r>
            <a:r>
              <a:rPr lang="nl-NL" sz="1800" dirty="0" err="1"/>
              <a:t>Rope</a:t>
            </a:r>
            <a:r>
              <a:rPr lang="nl-NL" sz="1800" dirty="0"/>
              <a:t> pumps: 5000 </a:t>
            </a:r>
            <a:r>
              <a:rPr lang="nl-NL" sz="1800" dirty="0" err="1"/>
              <a:t>for</a:t>
            </a:r>
            <a:r>
              <a:rPr lang="nl-NL" sz="1800" dirty="0"/>
              <a:t> </a:t>
            </a:r>
            <a:r>
              <a:rPr lang="nl-NL" sz="1800" dirty="0" err="1"/>
              <a:t>Communal</a:t>
            </a:r>
            <a:r>
              <a:rPr lang="nl-NL" sz="1800" dirty="0"/>
              <a:t> </a:t>
            </a:r>
            <a:r>
              <a:rPr lang="nl-NL" sz="1800" dirty="0" err="1"/>
              <a:t>supply</a:t>
            </a:r>
            <a:r>
              <a:rPr lang="nl-NL" sz="1800" dirty="0"/>
              <a:t> </a:t>
            </a:r>
            <a:r>
              <a:rPr lang="nl-NL" sz="1800" dirty="0" err="1"/>
              <a:t>and</a:t>
            </a:r>
            <a:r>
              <a:rPr lang="nl-NL" sz="1800" dirty="0"/>
              <a:t> 5000 </a:t>
            </a:r>
            <a:r>
              <a:rPr lang="nl-NL" sz="1800" dirty="0" err="1"/>
              <a:t>for</a:t>
            </a:r>
            <a:r>
              <a:rPr lang="nl-NL" sz="1800" dirty="0"/>
              <a:t> </a:t>
            </a:r>
            <a:r>
              <a:rPr lang="nl-NL" sz="1800" dirty="0" err="1"/>
              <a:t>Self-supply</a:t>
            </a:r>
            <a:r>
              <a:rPr lang="nl-NL" sz="1800" dirty="0"/>
              <a:t> in </a:t>
            </a:r>
            <a:r>
              <a:rPr lang="nl-NL" sz="1800" dirty="0" err="1"/>
              <a:t>rural</a:t>
            </a:r>
            <a:r>
              <a:rPr lang="nl-NL" sz="1800" dirty="0"/>
              <a:t> </a:t>
            </a:r>
            <a:r>
              <a:rPr lang="nl-NL" sz="1800" dirty="0" err="1"/>
              <a:t>and</a:t>
            </a:r>
            <a:r>
              <a:rPr lang="nl-NL" sz="1800" dirty="0"/>
              <a:t> peri-</a:t>
            </a:r>
            <a:r>
              <a:rPr lang="nl-NL" sz="1800" dirty="0" err="1"/>
              <a:t>urban</a:t>
            </a:r>
            <a:r>
              <a:rPr lang="nl-NL" sz="1800" dirty="0"/>
              <a:t> </a:t>
            </a:r>
            <a:r>
              <a:rPr lang="nl-NL" sz="1800" dirty="0" err="1"/>
              <a:t>areas</a:t>
            </a:r>
            <a:r>
              <a:rPr lang="nl-NL" sz="1800" dirty="0"/>
              <a:t/>
            </a:r>
            <a:br>
              <a:rPr lang="nl-NL" sz="1800" dirty="0"/>
            </a:br>
            <a:endParaRPr lang="nl-NL" sz="1800" dirty="0"/>
          </a:p>
          <a:p>
            <a:r>
              <a:rPr lang="nl-NL" sz="2200" dirty="0" err="1" smtClean="0"/>
              <a:t>Can</a:t>
            </a:r>
            <a:r>
              <a:rPr lang="nl-NL" sz="2200" dirty="0" smtClean="0"/>
              <a:t> </a:t>
            </a:r>
            <a:r>
              <a:rPr lang="nl-NL" sz="2200" dirty="0" err="1" smtClean="0"/>
              <a:t>Self-supply</a:t>
            </a:r>
            <a:r>
              <a:rPr lang="nl-NL" sz="2200" dirty="0" smtClean="0"/>
              <a:t> help </a:t>
            </a:r>
            <a:r>
              <a:rPr lang="nl-NL" sz="2200" dirty="0" err="1" smtClean="0"/>
              <a:t>to</a:t>
            </a:r>
            <a:r>
              <a:rPr lang="nl-NL" sz="2200" dirty="0" smtClean="0"/>
              <a:t> </a:t>
            </a:r>
            <a:r>
              <a:rPr lang="nl-NL" sz="2200" dirty="0" err="1" smtClean="0"/>
              <a:t>reach</a:t>
            </a:r>
            <a:r>
              <a:rPr lang="nl-NL" sz="2200" dirty="0" smtClean="0"/>
              <a:t> </a:t>
            </a:r>
          </a:p>
          <a:p>
            <a:pPr marL="0" indent="0">
              <a:buNone/>
            </a:pPr>
            <a:r>
              <a:rPr lang="nl-NL" sz="2200" dirty="0" smtClean="0"/>
              <a:t>     </a:t>
            </a:r>
            <a:r>
              <a:rPr lang="nl-NL" sz="2200" dirty="0" err="1" smtClean="0"/>
              <a:t>the</a:t>
            </a:r>
            <a:r>
              <a:rPr lang="nl-NL" sz="2200" dirty="0" smtClean="0"/>
              <a:t> goal of access </a:t>
            </a:r>
            <a:r>
              <a:rPr lang="nl-NL" sz="2200" dirty="0" err="1" smtClean="0"/>
              <a:t>for</a:t>
            </a:r>
            <a:r>
              <a:rPr lang="nl-NL" sz="2200" dirty="0" smtClean="0"/>
              <a:t> </a:t>
            </a:r>
            <a:r>
              <a:rPr lang="nl-NL" sz="2200" dirty="0" err="1" smtClean="0"/>
              <a:t>all</a:t>
            </a:r>
            <a:r>
              <a:rPr lang="nl-NL" sz="2200" dirty="0" smtClean="0"/>
              <a:t>?</a:t>
            </a:r>
            <a:endParaRPr lang="nl-NL" sz="2200" dirty="0" smtClean="0"/>
          </a:p>
          <a:p>
            <a:pPr lvl="1" algn="just"/>
            <a:endParaRPr lang="nl-NL" sz="1800" dirty="0" smtClean="0"/>
          </a:p>
          <a:p>
            <a:pPr lvl="1" algn="just"/>
            <a:r>
              <a:rPr lang="nl-NL" sz="1800" dirty="0" smtClean="0"/>
              <a:t>A </a:t>
            </a:r>
            <a:r>
              <a:rPr lang="nl-NL" sz="1800" dirty="0" smtClean="0"/>
              <a:t>case </a:t>
            </a:r>
            <a:r>
              <a:rPr lang="nl-NL" sz="1800" dirty="0" err="1" smtClean="0"/>
              <a:t>study</a:t>
            </a:r>
            <a:r>
              <a:rPr lang="nl-NL" sz="1800" dirty="0" smtClean="0"/>
              <a:t> on </a:t>
            </a:r>
            <a:r>
              <a:rPr lang="nl-NL" sz="1800" dirty="0" err="1" smtClean="0"/>
              <a:t>Self-supply</a:t>
            </a:r>
            <a:endParaRPr lang="nl-NL" sz="1800" dirty="0"/>
          </a:p>
          <a:p>
            <a:endParaRPr lang="en-GB" sz="2200" dirty="0"/>
          </a:p>
        </p:txBody>
      </p:sp>
      <p:pic>
        <p:nvPicPr>
          <p:cNvPr id="4" name="Picture 3" descr="IMG_131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717032"/>
            <a:ext cx="3534802" cy="265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307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476672"/>
            <a:ext cx="4058070" cy="57332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5688632" cy="1282154"/>
          </a:xfrm>
        </p:spPr>
        <p:txBody>
          <a:bodyPr/>
          <a:lstStyle/>
          <a:p>
            <a:pPr algn="l"/>
            <a:r>
              <a:rPr lang="nl-NL" sz="3600" dirty="0"/>
              <a:t>C</a:t>
            </a:r>
            <a:r>
              <a:rPr lang="nl-NL" sz="3600" dirty="0" smtClean="0"/>
              <a:t>ase </a:t>
            </a:r>
            <a:r>
              <a:rPr lang="nl-NL" sz="3600" dirty="0" err="1" smtClean="0"/>
              <a:t>study</a:t>
            </a:r>
            <a:r>
              <a:rPr lang="nl-NL" sz="3600" dirty="0" smtClean="0"/>
              <a:t> on </a:t>
            </a:r>
            <a:r>
              <a:rPr lang="nl-NL" sz="3600" dirty="0" err="1" smtClean="0"/>
              <a:t>Self-supply</a:t>
            </a:r>
            <a:endParaRPr lang="nl-NL" sz="36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39552" y="1772816"/>
            <a:ext cx="4186808" cy="3168352"/>
          </a:xfrm>
        </p:spPr>
        <p:txBody>
          <a:bodyPr/>
          <a:lstStyle/>
          <a:p>
            <a:r>
              <a:rPr lang="nl-NL" sz="2200" dirty="0" smtClean="0"/>
              <a:t>Assessment of </a:t>
            </a:r>
            <a:r>
              <a:rPr lang="nl-NL" sz="2200" dirty="0" err="1" smtClean="0"/>
              <a:t>the</a:t>
            </a:r>
            <a:r>
              <a:rPr lang="nl-NL" sz="2200" dirty="0" smtClean="0"/>
              <a:t> </a:t>
            </a:r>
            <a:r>
              <a:rPr lang="nl-NL" sz="2200" dirty="0" err="1" smtClean="0"/>
              <a:t>supply</a:t>
            </a:r>
            <a:r>
              <a:rPr lang="nl-NL" sz="2200" dirty="0" smtClean="0"/>
              <a:t> chain</a:t>
            </a:r>
          </a:p>
          <a:p>
            <a:pPr lvl="1"/>
            <a:r>
              <a:rPr lang="nl-NL" sz="1800" dirty="0" err="1" smtClean="0"/>
              <a:t>Businesses</a:t>
            </a:r>
            <a:r>
              <a:rPr lang="nl-NL" sz="1800" dirty="0" smtClean="0"/>
              <a:t>, entrepreneurs</a:t>
            </a:r>
            <a:endParaRPr lang="nl-NL" sz="1800" dirty="0" smtClean="0"/>
          </a:p>
          <a:p>
            <a:pPr lvl="1"/>
            <a:r>
              <a:rPr lang="nl-NL" sz="1800" dirty="0" smtClean="0"/>
              <a:t>Technologies fit </a:t>
            </a:r>
            <a:r>
              <a:rPr lang="nl-NL" sz="1800" dirty="0" err="1" smtClean="0"/>
              <a:t>for</a:t>
            </a:r>
            <a:r>
              <a:rPr lang="nl-NL" sz="1800" dirty="0" smtClean="0"/>
              <a:t> </a:t>
            </a:r>
            <a:r>
              <a:rPr lang="nl-NL" sz="1800" dirty="0" err="1" smtClean="0"/>
              <a:t>Self-supply,SMART</a:t>
            </a:r>
            <a:r>
              <a:rPr lang="nl-NL" sz="1800" dirty="0" smtClean="0"/>
              <a:t> </a:t>
            </a:r>
            <a:r>
              <a:rPr lang="nl-NL" sz="1800" dirty="0" err="1"/>
              <a:t>wells</a:t>
            </a:r>
            <a:r>
              <a:rPr lang="nl-NL" sz="1800" dirty="0"/>
              <a:t> </a:t>
            </a:r>
            <a:r>
              <a:rPr lang="nl-NL" sz="1800" dirty="0" err="1"/>
              <a:t>and</a:t>
            </a:r>
            <a:r>
              <a:rPr lang="nl-NL" sz="1800" dirty="0"/>
              <a:t> </a:t>
            </a:r>
            <a:r>
              <a:rPr lang="nl-NL" sz="1800" dirty="0" smtClean="0"/>
              <a:t>pumps</a:t>
            </a:r>
          </a:p>
          <a:p>
            <a:pPr lvl="1"/>
            <a:r>
              <a:rPr lang="nl-NL" sz="1800" dirty="0" err="1" smtClean="0"/>
              <a:t>Motivations</a:t>
            </a:r>
            <a:r>
              <a:rPr lang="nl-NL" sz="1800" dirty="0" smtClean="0"/>
              <a:t> </a:t>
            </a:r>
            <a:r>
              <a:rPr lang="nl-NL" sz="1800" dirty="0" err="1" smtClean="0"/>
              <a:t>and</a:t>
            </a:r>
            <a:r>
              <a:rPr lang="nl-NL" sz="1800" dirty="0" smtClean="0"/>
              <a:t> </a:t>
            </a:r>
            <a:r>
              <a:rPr lang="nl-NL" sz="1800" dirty="0" err="1" smtClean="0"/>
              <a:t>needs</a:t>
            </a:r>
            <a:r>
              <a:rPr lang="nl-NL" sz="1800" dirty="0" smtClean="0"/>
              <a:t> of </a:t>
            </a:r>
            <a:r>
              <a:rPr lang="nl-NL" sz="1800" dirty="0" err="1" smtClean="0"/>
              <a:t>Self-supply</a:t>
            </a:r>
            <a:r>
              <a:rPr lang="nl-NL" sz="1800" dirty="0" smtClean="0"/>
              <a:t> water users</a:t>
            </a:r>
          </a:p>
          <a:p>
            <a:endParaRPr lang="nl-NL" sz="2200" dirty="0"/>
          </a:p>
          <a:p>
            <a:r>
              <a:rPr lang="nl-NL" sz="2200" dirty="0" err="1" smtClean="0"/>
              <a:t>What</a:t>
            </a:r>
            <a:r>
              <a:rPr lang="nl-NL" sz="2200" dirty="0" smtClean="0"/>
              <a:t> are the </a:t>
            </a:r>
            <a:r>
              <a:rPr lang="nl-NL" sz="2200" dirty="0" err="1" smtClean="0"/>
              <a:t>challenges</a:t>
            </a:r>
            <a:r>
              <a:rPr lang="nl-NL" sz="2200" dirty="0" smtClean="0"/>
              <a:t> </a:t>
            </a:r>
            <a:r>
              <a:rPr lang="nl-NL" sz="2200" dirty="0" err="1" smtClean="0"/>
              <a:t>to</a:t>
            </a:r>
            <a:r>
              <a:rPr lang="nl-NL" sz="2200" dirty="0" smtClean="0"/>
              <a:t> </a:t>
            </a:r>
            <a:r>
              <a:rPr lang="nl-NL" sz="2200" dirty="0" err="1" smtClean="0"/>
              <a:t>accelerate</a:t>
            </a:r>
            <a:r>
              <a:rPr lang="nl-NL" sz="2200" dirty="0" smtClean="0"/>
              <a:t> </a:t>
            </a:r>
            <a:r>
              <a:rPr lang="nl-NL" sz="2200" dirty="0" err="1" smtClean="0"/>
              <a:t>scale</a:t>
            </a:r>
            <a:r>
              <a:rPr lang="nl-NL" sz="2200" dirty="0" smtClean="0"/>
              <a:t>-up?</a:t>
            </a:r>
            <a:endParaRPr lang="nl-NL" sz="2200" dirty="0"/>
          </a:p>
        </p:txBody>
      </p:sp>
    </p:spTree>
    <p:extLst>
      <p:ext uri="{BB962C8B-B14F-4D97-AF65-F5344CB8AC3E}">
        <p14:creationId xmlns:p14="http://schemas.microsoft.com/office/powerpoint/2010/main" val="3348245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1143000"/>
          </a:xfrm>
        </p:spPr>
        <p:txBody>
          <a:bodyPr/>
          <a:lstStyle/>
          <a:p>
            <a:r>
              <a:rPr lang="nl-NL" sz="3600" dirty="0" smtClean="0"/>
              <a:t>The entrepreneur (1)</a:t>
            </a:r>
            <a:endParaRPr lang="nl-NL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752528"/>
          </a:xfrm>
        </p:spPr>
        <p:txBody>
          <a:bodyPr/>
          <a:lstStyle/>
          <a:p>
            <a:r>
              <a:rPr lang="nl-NL" sz="2200" dirty="0" smtClean="0"/>
              <a:t>His </a:t>
            </a:r>
            <a:r>
              <a:rPr lang="nl-NL" sz="2200" dirty="0" err="1" smtClean="0"/>
              <a:t>customers</a:t>
            </a:r>
            <a:r>
              <a:rPr lang="nl-NL" sz="2200" dirty="0" smtClean="0"/>
              <a:t> are</a:t>
            </a:r>
            <a:endParaRPr lang="nl-NL" sz="2200" dirty="0" smtClean="0"/>
          </a:p>
          <a:p>
            <a:pPr lvl="1"/>
            <a:r>
              <a:rPr lang="nl-NL" sz="2400" dirty="0" err="1" smtClean="0"/>
              <a:t>NGOs</a:t>
            </a:r>
            <a:r>
              <a:rPr lang="nl-NL" sz="2400" dirty="0" smtClean="0"/>
              <a:t> </a:t>
            </a:r>
            <a:r>
              <a:rPr lang="nl-NL" sz="1800" dirty="0" err="1" smtClean="0"/>
              <a:t>buy</a:t>
            </a:r>
            <a:r>
              <a:rPr lang="nl-NL" sz="1800" dirty="0" smtClean="0"/>
              <a:t> </a:t>
            </a:r>
            <a:r>
              <a:rPr lang="nl-NL" sz="1800" dirty="0" err="1" smtClean="0"/>
              <a:t>drilled</a:t>
            </a:r>
            <a:r>
              <a:rPr lang="nl-NL" sz="1800" dirty="0" smtClean="0"/>
              <a:t> </a:t>
            </a:r>
            <a:r>
              <a:rPr lang="nl-NL" sz="1800" dirty="0" err="1" smtClean="0"/>
              <a:t>wells</a:t>
            </a:r>
            <a:r>
              <a:rPr lang="nl-NL" sz="1800" dirty="0" smtClean="0"/>
              <a:t> / pumps </a:t>
            </a:r>
            <a:r>
              <a:rPr lang="nl-NL" sz="1800" dirty="0" err="1" smtClean="0"/>
              <a:t>for</a:t>
            </a:r>
            <a:r>
              <a:rPr lang="nl-NL" sz="1800" dirty="0" smtClean="0"/>
              <a:t> (</a:t>
            </a:r>
            <a:r>
              <a:rPr lang="nl-NL" sz="1800" dirty="0" err="1" smtClean="0"/>
              <a:t>subsidised</a:t>
            </a:r>
            <a:r>
              <a:rPr lang="nl-NL" sz="1800" dirty="0" smtClean="0"/>
              <a:t>) </a:t>
            </a:r>
            <a:r>
              <a:rPr lang="nl-NL" sz="1800" dirty="0" err="1" smtClean="0"/>
              <a:t>rural</a:t>
            </a:r>
            <a:r>
              <a:rPr lang="nl-NL" sz="1800" dirty="0" smtClean="0"/>
              <a:t> </a:t>
            </a:r>
            <a:r>
              <a:rPr lang="nl-NL" sz="1800" dirty="0" err="1" smtClean="0"/>
              <a:t>communal</a:t>
            </a:r>
            <a:r>
              <a:rPr lang="nl-NL" sz="1800" dirty="0" smtClean="0"/>
              <a:t> </a:t>
            </a:r>
            <a:r>
              <a:rPr lang="nl-NL" sz="1800" dirty="0" err="1" smtClean="0"/>
              <a:t>supply</a:t>
            </a:r>
            <a:endParaRPr lang="nl-NL" sz="1800" dirty="0"/>
          </a:p>
          <a:p>
            <a:pPr lvl="1"/>
            <a:r>
              <a:rPr lang="nl-NL" sz="2400" dirty="0" smtClean="0"/>
              <a:t>Families</a:t>
            </a:r>
            <a:r>
              <a:rPr lang="nl-NL" sz="1800" dirty="0" smtClean="0"/>
              <a:t>.   </a:t>
            </a:r>
            <a:r>
              <a:rPr lang="nl-NL" sz="1800" dirty="0" err="1" smtClean="0"/>
              <a:t>Rope</a:t>
            </a:r>
            <a:r>
              <a:rPr lang="nl-NL" sz="1800" dirty="0" smtClean="0"/>
              <a:t> pumps </a:t>
            </a:r>
            <a:r>
              <a:rPr lang="nl-NL" sz="1800" dirty="0" err="1" smtClean="0"/>
              <a:t>for</a:t>
            </a:r>
            <a:r>
              <a:rPr lang="nl-NL" sz="1800" dirty="0" smtClean="0"/>
              <a:t> </a:t>
            </a:r>
            <a:r>
              <a:rPr lang="nl-NL" sz="1800" dirty="0" err="1" smtClean="0"/>
              <a:t>Communal</a:t>
            </a:r>
            <a:r>
              <a:rPr lang="nl-NL" sz="1800" dirty="0" smtClean="0"/>
              <a:t> </a:t>
            </a:r>
            <a:r>
              <a:rPr lang="nl-NL" sz="1800" dirty="0" err="1" smtClean="0"/>
              <a:t>supply</a:t>
            </a:r>
            <a:r>
              <a:rPr lang="nl-NL" sz="1800" dirty="0" smtClean="0"/>
              <a:t> </a:t>
            </a:r>
            <a:r>
              <a:rPr lang="nl-NL" sz="1800" dirty="0" err="1" smtClean="0"/>
              <a:t>created</a:t>
            </a:r>
            <a:r>
              <a:rPr lang="nl-NL" sz="1800" dirty="0" smtClean="0"/>
              <a:t> market </a:t>
            </a:r>
            <a:r>
              <a:rPr lang="nl-NL" sz="1800" dirty="0" err="1" smtClean="0"/>
              <a:t>for</a:t>
            </a:r>
            <a:r>
              <a:rPr lang="nl-NL" sz="1800" dirty="0" smtClean="0"/>
              <a:t> </a:t>
            </a:r>
            <a:r>
              <a:rPr lang="nl-NL" sz="1800" dirty="0" err="1" smtClean="0"/>
              <a:t>Self-supply</a:t>
            </a:r>
            <a:r>
              <a:rPr lang="nl-NL" sz="1800" dirty="0" smtClean="0"/>
              <a:t> </a:t>
            </a:r>
            <a:r>
              <a:rPr lang="nl-NL" sz="1800" dirty="0" err="1" smtClean="0"/>
              <a:t>which</a:t>
            </a:r>
            <a:r>
              <a:rPr lang="nl-NL" sz="1800" dirty="0" smtClean="0"/>
              <a:t> </a:t>
            </a:r>
            <a:r>
              <a:rPr lang="nl-NL" sz="1800" dirty="0" err="1" smtClean="0"/>
              <a:t>now</a:t>
            </a:r>
            <a:r>
              <a:rPr lang="nl-NL" sz="1800" dirty="0" smtClean="0"/>
              <a:t> is 60% of </a:t>
            </a:r>
            <a:r>
              <a:rPr lang="nl-NL" sz="1800" dirty="0" err="1" smtClean="0"/>
              <a:t>the</a:t>
            </a:r>
            <a:r>
              <a:rPr lang="nl-NL" sz="1800" dirty="0" smtClean="0"/>
              <a:t> sales  </a:t>
            </a:r>
            <a:r>
              <a:rPr lang="nl-NL" sz="1800" dirty="0" err="1"/>
              <a:t>already</a:t>
            </a:r>
            <a:r>
              <a:rPr lang="nl-NL" sz="1800" dirty="0"/>
              <a:t/>
            </a:r>
            <a:br>
              <a:rPr lang="nl-NL" sz="1800" dirty="0"/>
            </a:br>
            <a:r>
              <a:rPr lang="nl-NL" sz="1800" dirty="0"/>
              <a:t>(1) </a:t>
            </a:r>
            <a:r>
              <a:rPr lang="nl-NL" sz="1800" dirty="0" smtClean="0"/>
              <a:t>Peri </a:t>
            </a:r>
            <a:r>
              <a:rPr lang="nl-NL" sz="1800" dirty="0" err="1" smtClean="0"/>
              <a:t>urban</a:t>
            </a:r>
            <a:r>
              <a:rPr lang="nl-NL" sz="1800" dirty="0" smtClean="0"/>
              <a:t> families </a:t>
            </a:r>
            <a:r>
              <a:rPr lang="nl-NL" sz="1800" dirty="0" err="1" smtClean="0"/>
              <a:t>who</a:t>
            </a:r>
            <a:r>
              <a:rPr lang="nl-NL" sz="1800" dirty="0" smtClean="0"/>
              <a:t> have </a:t>
            </a:r>
            <a:r>
              <a:rPr lang="nl-NL" sz="1800" dirty="0" err="1" smtClean="0"/>
              <a:t>communal</a:t>
            </a:r>
            <a:r>
              <a:rPr lang="nl-NL" sz="1800" dirty="0" smtClean="0"/>
              <a:t> </a:t>
            </a:r>
            <a:r>
              <a:rPr lang="nl-NL" sz="1800" dirty="0" err="1" smtClean="0"/>
              <a:t>supply</a:t>
            </a:r>
            <a:r>
              <a:rPr lang="nl-NL" sz="1800" dirty="0" smtClean="0"/>
              <a:t> </a:t>
            </a:r>
            <a:r>
              <a:rPr lang="nl-NL" sz="1800" dirty="0" err="1" smtClean="0"/>
              <a:t>invest</a:t>
            </a:r>
            <a:r>
              <a:rPr lang="nl-NL" sz="1800" dirty="0" smtClean="0"/>
              <a:t> in a well </a:t>
            </a:r>
            <a:r>
              <a:rPr lang="nl-NL" sz="1800" dirty="0" err="1" smtClean="0"/>
              <a:t>and</a:t>
            </a:r>
            <a:r>
              <a:rPr lang="nl-NL" sz="1800" dirty="0" smtClean="0"/>
              <a:t> pump. Families </a:t>
            </a:r>
            <a:r>
              <a:rPr lang="nl-NL" sz="1800" dirty="0" err="1"/>
              <a:t>see</a:t>
            </a:r>
            <a:r>
              <a:rPr lang="nl-NL" sz="1800" dirty="0"/>
              <a:t> </a:t>
            </a:r>
            <a:r>
              <a:rPr lang="nl-NL" sz="1800" dirty="0" err="1"/>
              <a:t>neighbors</a:t>
            </a:r>
            <a:r>
              <a:rPr lang="nl-NL" sz="1800" dirty="0"/>
              <a:t> </a:t>
            </a:r>
            <a:r>
              <a:rPr lang="nl-NL" sz="1800" dirty="0" err="1"/>
              <a:t>with</a:t>
            </a:r>
            <a:r>
              <a:rPr lang="nl-NL" sz="1800" dirty="0"/>
              <a:t> </a:t>
            </a:r>
            <a:r>
              <a:rPr lang="nl-NL" sz="1800" dirty="0" smtClean="0"/>
              <a:t>a </a:t>
            </a:r>
            <a:r>
              <a:rPr lang="nl-NL" sz="1800" dirty="0" err="1" smtClean="0"/>
              <a:t>Rope</a:t>
            </a:r>
            <a:r>
              <a:rPr lang="nl-NL" sz="1800" dirty="0" smtClean="0"/>
              <a:t> </a:t>
            </a:r>
            <a:r>
              <a:rPr lang="nl-NL" sz="1800" dirty="0"/>
              <a:t>pump </a:t>
            </a:r>
            <a:r>
              <a:rPr lang="nl-NL" sz="1800" dirty="0" err="1"/>
              <a:t>and</a:t>
            </a:r>
            <a:r>
              <a:rPr lang="nl-NL" sz="1800" dirty="0"/>
              <a:t> </a:t>
            </a:r>
            <a:r>
              <a:rPr lang="nl-NL" sz="1800" dirty="0" smtClean="0"/>
              <a:t>follow</a:t>
            </a:r>
          </a:p>
          <a:p>
            <a:pPr marL="457200" lvl="1" indent="0">
              <a:buNone/>
            </a:pPr>
            <a:r>
              <a:rPr lang="nl-NL" sz="1800" dirty="0" smtClean="0"/>
              <a:t>      (2) </a:t>
            </a:r>
            <a:r>
              <a:rPr lang="nl-NL" sz="1800" dirty="0" err="1" smtClean="0"/>
              <a:t>Rural</a:t>
            </a:r>
            <a:r>
              <a:rPr lang="nl-NL" sz="1800" dirty="0" smtClean="0"/>
              <a:t> families, </a:t>
            </a:r>
            <a:r>
              <a:rPr lang="nl-NL" sz="1800" dirty="0" err="1" smtClean="0"/>
              <a:t>less</a:t>
            </a:r>
            <a:r>
              <a:rPr lang="nl-NL" sz="1800" dirty="0" smtClean="0"/>
              <a:t> money,  </a:t>
            </a:r>
            <a:r>
              <a:rPr lang="nl-NL" sz="1800" dirty="0" err="1" smtClean="0"/>
              <a:t>buy</a:t>
            </a:r>
            <a:r>
              <a:rPr lang="nl-NL" sz="1800" dirty="0" smtClean="0"/>
              <a:t> a pump </a:t>
            </a:r>
            <a:r>
              <a:rPr lang="nl-NL" sz="1800" dirty="0" err="1" smtClean="0"/>
              <a:t>between</a:t>
            </a:r>
            <a:r>
              <a:rPr lang="nl-NL" sz="1800" dirty="0" smtClean="0"/>
              <a:t> 2 or 3 families</a:t>
            </a:r>
            <a:endParaRPr lang="nl-NL" sz="1800" dirty="0"/>
          </a:p>
          <a:p>
            <a:r>
              <a:rPr lang="nl-NL" sz="2200" dirty="0" err="1" smtClean="0"/>
              <a:t>Rope</a:t>
            </a:r>
            <a:r>
              <a:rPr lang="nl-NL" sz="2200" dirty="0" smtClean="0"/>
              <a:t> pumps </a:t>
            </a:r>
            <a:r>
              <a:rPr lang="nl-NL" sz="2200" dirty="0" err="1" smtClean="0"/>
              <a:t>and</a:t>
            </a:r>
            <a:r>
              <a:rPr lang="nl-NL" sz="2200" dirty="0" smtClean="0"/>
              <a:t> </a:t>
            </a:r>
            <a:r>
              <a:rPr lang="nl-NL" sz="2200" dirty="0" err="1" smtClean="0"/>
              <a:t>wells</a:t>
            </a:r>
            <a:r>
              <a:rPr lang="nl-NL" sz="2200" dirty="0" smtClean="0"/>
              <a:t>) </a:t>
            </a:r>
            <a:r>
              <a:rPr lang="nl-NL" sz="2200" dirty="0" err="1" smtClean="0"/>
              <a:t>increased</a:t>
            </a:r>
            <a:r>
              <a:rPr lang="nl-NL" sz="2200" dirty="0" smtClean="0"/>
              <a:t> market </a:t>
            </a:r>
            <a:r>
              <a:rPr lang="nl-NL" sz="2200" dirty="0" err="1" smtClean="0"/>
              <a:t>for</a:t>
            </a:r>
            <a:r>
              <a:rPr lang="nl-NL" sz="2200" dirty="0" smtClean="0"/>
              <a:t> entrepreneurs. </a:t>
            </a:r>
            <a:r>
              <a:rPr lang="nl-NL" sz="2200" dirty="0" err="1" smtClean="0"/>
              <a:t>Results</a:t>
            </a:r>
            <a:r>
              <a:rPr lang="nl-NL" sz="2200" dirty="0" smtClean="0"/>
              <a:t>, </a:t>
            </a:r>
            <a:r>
              <a:rPr lang="nl-NL" sz="2200" dirty="0" err="1" smtClean="0"/>
              <a:t>income</a:t>
            </a:r>
            <a:r>
              <a:rPr lang="nl-NL" sz="2200" dirty="0" smtClean="0"/>
              <a:t>, jobs</a:t>
            </a:r>
            <a:r>
              <a:rPr lang="nl-NL" sz="2200" dirty="0"/>
              <a:t/>
            </a:r>
            <a:br>
              <a:rPr lang="nl-NL" sz="2200" dirty="0"/>
            </a:br>
            <a:endParaRPr lang="nl-NL" sz="2200" dirty="0"/>
          </a:p>
          <a:p>
            <a:r>
              <a:rPr lang="nl-NL" sz="2200" dirty="0"/>
              <a:t>Supply </a:t>
            </a:r>
            <a:r>
              <a:rPr lang="nl-NL" sz="2200" dirty="0" smtClean="0"/>
              <a:t>chain of </a:t>
            </a:r>
            <a:r>
              <a:rPr lang="nl-NL" sz="2200" dirty="0" err="1" smtClean="0"/>
              <a:t>materials</a:t>
            </a:r>
            <a:r>
              <a:rPr lang="nl-NL" sz="2200" dirty="0" smtClean="0"/>
              <a:t> </a:t>
            </a:r>
            <a:r>
              <a:rPr lang="nl-NL" sz="2200" dirty="0" err="1" smtClean="0"/>
              <a:t>relatively</a:t>
            </a:r>
            <a:r>
              <a:rPr lang="nl-NL" sz="2200" dirty="0" smtClean="0"/>
              <a:t> </a:t>
            </a:r>
            <a:r>
              <a:rPr lang="nl-NL" sz="2200" dirty="0"/>
              <a:t>well </a:t>
            </a:r>
            <a:r>
              <a:rPr lang="nl-NL" sz="2200" dirty="0" err="1" smtClean="0"/>
              <a:t>developed</a:t>
            </a:r>
            <a:r>
              <a:rPr lang="nl-NL" sz="2200" dirty="0"/>
              <a:t>, bulk </a:t>
            </a:r>
            <a:r>
              <a:rPr lang="nl-NL" sz="2200" dirty="0" err="1"/>
              <a:t>supplies</a:t>
            </a:r>
            <a:r>
              <a:rPr lang="nl-NL" sz="2200" dirty="0"/>
              <a:t> </a:t>
            </a:r>
            <a:r>
              <a:rPr lang="nl-NL" sz="2200" dirty="0" err="1"/>
              <a:t>from</a:t>
            </a:r>
            <a:r>
              <a:rPr lang="nl-NL" sz="2200" dirty="0"/>
              <a:t> </a:t>
            </a:r>
            <a:r>
              <a:rPr lang="nl-NL" sz="2200" dirty="0" smtClean="0"/>
              <a:t>Dar </a:t>
            </a:r>
            <a:r>
              <a:rPr lang="nl-NL" sz="2200" dirty="0"/>
              <a:t>es </a:t>
            </a:r>
            <a:r>
              <a:rPr lang="nl-NL" sz="2200" dirty="0" smtClean="0"/>
              <a:t>Salaam</a:t>
            </a:r>
            <a:endParaRPr lang="nl-NL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216" y="332655"/>
            <a:ext cx="2223407" cy="1584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18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3072" cy="1143000"/>
          </a:xfrm>
        </p:spPr>
        <p:txBody>
          <a:bodyPr/>
          <a:lstStyle/>
          <a:p>
            <a:r>
              <a:rPr lang="en-GB" sz="3600" dirty="0" smtClean="0"/>
              <a:t>The entrepreneur (2)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05063"/>
          </a:xfrm>
        </p:spPr>
        <p:txBody>
          <a:bodyPr/>
          <a:lstStyle/>
          <a:p>
            <a:endParaRPr lang="nl-NL" sz="2200" dirty="0" smtClean="0"/>
          </a:p>
          <a:p>
            <a:pPr marL="0" indent="0">
              <a:buNone/>
            </a:pPr>
            <a:r>
              <a:rPr lang="nl-NL" sz="2200" dirty="0" smtClean="0"/>
              <a:t>Marketing </a:t>
            </a:r>
            <a:r>
              <a:rPr lang="nl-NL" sz="2200" dirty="0"/>
              <a:t>is </a:t>
            </a:r>
            <a:r>
              <a:rPr lang="nl-NL" sz="2200" dirty="0" smtClean="0"/>
              <a:t>bottom-up</a:t>
            </a:r>
            <a:r>
              <a:rPr lang="nl-NL" sz="2200" dirty="0"/>
              <a:t>: </a:t>
            </a:r>
            <a:r>
              <a:rPr lang="nl-NL" sz="2200" dirty="0" err="1" smtClean="0"/>
              <a:t>Satisfied</a:t>
            </a:r>
            <a:r>
              <a:rPr lang="nl-NL" sz="2200" dirty="0" smtClean="0"/>
              <a:t> </a:t>
            </a:r>
            <a:r>
              <a:rPr lang="nl-NL" sz="2200" dirty="0"/>
              <a:t>users </a:t>
            </a:r>
            <a:r>
              <a:rPr lang="nl-NL" sz="2200" dirty="0" smtClean="0"/>
              <a:t>is </a:t>
            </a:r>
            <a:r>
              <a:rPr lang="nl-NL" sz="2200" dirty="0" err="1" smtClean="0"/>
              <a:t>the</a:t>
            </a:r>
            <a:r>
              <a:rPr lang="nl-NL" sz="2200" dirty="0" smtClean="0"/>
              <a:t> best marketing,  a </a:t>
            </a:r>
            <a:r>
              <a:rPr lang="nl-NL" sz="2200" dirty="0" err="1" smtClean="0"/>
              <a:t>critical</a:t>
            </a:r>
            <a:r>
              <a:rPr lang="nl-NL" sz="2200" dirty="0" smtClean="0"/>
              <a:t> </a:t>
            </a:r>
            <a:r>
              <a:rPr lang="nl-NL" sz="2200" dirty="0" err="1" smtClean="0"/>
              <a:t>mass</a:t>
            </a:r>
            <a:r>
              <a:rPr lang="nl-NL" sz="2200" dirty="0" smtClean="0"/>
              <a:t> does </a:t>
            </a:r>
            <a:r>
              <a:rPr lang="nl-NL" sz="2200" dirty="0" err="1" smtClean="0"/>
              <a:t>the</a:t>
            </a:r>
            <a:r>
              <a:rPr lang="nl-NL" sz="2200" dirty="0" smtClean="0"/>
              <a:t> rest</a:t>
            </a:r>
          </a:p>
          <a:p>
            <a:pPr marL="0" indent="0">
              <a:buNone/>
            </a:pPr>
            <a:endParaRPr lang="nl-NL" sz="2200" dirty="0" smtClean="0"/>
          </a:p>
          <a:p>
            <a:pPr marL="0" indent="0">
              <a:buNone/>
            </a:pPr>
            <a:r>
              <a:rPr lang="nl-NL" sz="2200" dirty="0" err="1" smtClean="0"/>
              <a:t>Limitations</a:t>
            </a:r>
            <a:r>
              <a:rPr lang="nl-NL" sz="2200" dirty="0" smtClean="0"/>
              <a:t> </a:t>
            </a:r>
            <a:r>
              <a:rPr lang="nl-NL" sz="2200" dirty="0" err="1" smtClean="0"/>
              <a:t>to</a:t>
            </a:r>
            <a:r>
              <a:rPr lang="nl-NL" sz="2200" dirty="0" smtClean="0"/>
              <a:t> </a:t>
            </a:r>
            <a:r>
              <a:rPr lang="nl-NL" sz="2200" dirty="0" err="1" smtClean="0"/>
              <a:t>scale</a:t>
            </a:r>
            <a:r>
              <a:rPr lang="nl-NL" sz="2200" dirty="0" smtClean="0"/>
              <a:t> up</a:t>
            </a:r>
            <a:endParaRPr lang="nl-NL" sz="2200" dirty="0"/>
          </a:p>
          <a:p>
            <a:r>
              <a:rPr lang="nl-NL" sz="2000" dirty="0" smtClean="0"/>
              <a:t>Limited business skills/ marketing skills</a:t>
            </a:r>
          </a:p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nl-NL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strategy</a:t>
            </a: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grow</a:t>
            </a: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approach 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nl-NL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customers</a:t>
            </a:r>
            <a:endParaRPr lang="nl-N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Few companies </a:t>
            </a:r>
            <a:r>
              <a:rPr lang="nl-NL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doing</a:t>
            </a: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very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well</a:t>
            </a:r>
          </a:p>
          <a:p>
            <a:r>
              <a:rPr lang="nl-NL" sz="2000" dirty="0" err="1" smtClean="0"/>
              <a:t>Insufficient</a:t>
            </a:r>
            <a:r>
              <a:rPr lang="nl-NL" sz="2000" dirty="0" smtClean="0"/>
              <a:t> </a:t>
            </a:r>
            <a:r>
              <a:rPr lang="nl-NL" sz="2000" dirty="0" err="1"/>
              <a:t>capital</a:t>
            </a:r>
            <a:r>
              <a:rPr lang="nl-NL" sz="2000" dirty="0"/>
              <a:t> </a:t>
            </a:r>
            <a:r>
              <a:rPr lang="nl-NL" sz="2000" dirty="0" err="1"/>
              <a:t>prohibits</a:t>
            </a:r>
            <a:r>
              <a:rPr lang="nl-NL" sz="2000" dirty="0"/>
              <a:t> smaller companies </a:t>
            </a:r>
            <a:r>
              <a:rPr lang="nl-NL" sz="2000" dirty="0" err="1"/>
              <a:t>to</a:t>
            </a:r>
            <a:r>
              <a:rPr lang="nl-NL" sz="2000" dirty="0"/>
              <a:t> </a:t>
            </a:r>
            <a:r>
              <a:rPr lang="nl-NL" sz="2000" dirty="0" err="1"/>
              <a:t>grow</a:t>
            </a:r>
            <a:endParaRPr lang="nl-NL" sz="2000" dirty="0"/>
          </a:p>
          <a:p>
            <a:pPr marL="0" indent="0">
              <a:buNone/>
            </a:pPr>
            <a:endParaRPr lang="en-GB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332657"/>
            <a:ext cx="2492457" cy="177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712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 smtClean="0"/>
              <a:t>The water user (</a:t>
            </a:r>
            <a:r>
              <a:rPr lang="nl-NL" sz="3600" dirty="0" err="1" smtClean="0"/>
              <a:t>Self-supply</a:t>
            </a:r>
            <a:r>
              <a:rPr lang="nl-NL" sz="3600" dirty="0" smtClean="0"/>
              <a:t>)</a:t>
            </a:r>
            <a:endParaRPr lang="nl-NL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200" dirty="0" smtClean="0"/>
              <a:t>80% of </a:t>
            </a:r>
            <a:r>
              <a:rPr lang="nl-NL" sz="2200" dirty="0" err="1" smtClean="0"/>
              <a:t>the</a:t>
            </a:r>
            <a:r>
              <a:rPr lang="nl-NL" sz="2200" dirty="0" smtClean="0"/>
              <a:t> pumps </a:t>
            </a:r>
            <a:r>
              <a:rPr lang="nl-NL" sz="2200" dirty="0" err="1" smtClean="0"/>
              <a:t>for</a:t>
            </a:r>
            <a:r>
              <a:rPr lang="nl-NL" sz="2200" dirty="0" smtClean="0"/>
              <a:t> </a:t>
            </a:r>
            <a:r>
              <a:rPr lang="nl-NL" sz="2200" dirty="0" err="1" smtClean="0"/>
              <a:t>Self-supply</a:t>
            </a:r>
            <a:r>
              <a:rPr lang="nl-NL" sz="2200" dirty="0" smtClean="0"/>
              <a:t> </a:t>
            </a:r>
            <a:r>
              <a:rPr lang="nl-NL" sz="2200" dirty="0" err="1" smtClean="0"/>
              <a:t>sold</a:t>
            </a:r>
            <a:r>
              <a:rPr lang="nl-NL" sz="2200" dirty="0" smtClean="0"/>
              <a:t> </a:t>
            </a:r>
            <a:r>
              <a:rPr lang="nl-NL" sz="2200" dirty="0" err="1" smtClean="0"/>
              <a:t>to</a:t>
            </a:r>
            <a:r>
              <a:rPr lang="nl-NL" sz="2200" dirty="0" smtClean="0"/>
              <a:t> semi-</a:t>
            </a:r>
            <a:r>
              <a:rPr lang="nl-NL" sz="2200" dirty="0" err="1" smtClean="0"/>
              <a:t>urban</a:t>
            </a:r>
            <a:r>
              <a:rPr lang="nl-NL" sz="2200" dirty="0" smtClean="0"/>
              <a:t> </a:t>
            </a:r>
            <a:r>
              <a:rPr lang="nl-NL" sz="2200" dirty="0"/>
              <a:t>families, </a:t>
            </a:r>
            <a:r>
              <a:rPr lang="nl-NL" sz="2200" dirty="0" err="1"/>
              <a:t>middle</a:t>
            </a:r>
            <a:r>
              <a:rPr lang="nl-NL" sz="2200" dirty="0"/>
              <a:t> class </a:t>
            </a:r>
            <a:r>
              <a:rPr lang="nl-NL" sz="2200" dirty="0" err="1"/>
              <a:t>and</a:t>
            </a:r>
            <a:r>
              <a:rPr lang="nl-NL" sz="2200" dirty="0"/>
              <a:t> top of </a:t>
            </a:r>
            <a:r>
              <a:rPr lang="nl-NL" sz="2200" dirty="0" err="1" smtClean="0"/>
              <a:t>BoP</a:t>
            </a:r>
            <a:r>
              <a:rPr lang="nl-NL" sz="2200" dirty="0"/>
              <a:t/>
            </a:r>
            <a:br>
              <a:rPr lang="nl-NL" sz="2200" dirty="0"/>
            </a:br>
            <a:r>
              <a:rPr lang="nl-NL" sz="2200" dirty="0"/>
              <a:t>(</a:t>
            </a:r>
            <a:r>
              <a:rPr lang="nl-NL" sz="2200" dirty="0" err="1"/>
              <a:t>teachers</a:t>
            </a:r>
            <a:r>
              <a:rPr lang="nl-NL" sz="2200" dirty="0"/>
              <a:t>, shop </a:t>
            </a:r>
            <a:r>
              <a:rPr lang="nl-NL" sz="2200" dirty="0" err="1"/>
              <a:t>owners</a:t>
            </a:r>
            <a:r>
              <a:rPr lang="nl-NL" sz="2200" dirty="0"/>
              <a:t>, company </a:t>
            </a:r>
            <a:r>
              <a:rPr lang="nl-NL" sz="2200" dirty="0" err="1"/>
              <a:t>owners</a:t>
            </a:r>
            <a:r>
              <a:rPr lang="nl-NL" sz="2200" dirty="0"/>
              <a:t>, </a:t>
            </a:r>
            <a:r>
              <a:rPr lang="nl-NL" sz="2200" dirty="0" err="1"/>
              <a:t>larger</a:t>
            </a:r>
            <a:r>
              <a:rPr lang="nl-NL" sz="2200" dirty="0"/>
              <a:t> farmers)</a:t>
            </a:r>
            <a:br>
              <a:rPr lang="nl-NL" sz="2200" dirty="0"/>
            </a:br>
            <a:endParaRPr lang="nl-NL" sz="2200" dirty="0"/>
          </a:p>
          <a:p>
            <a:r>
              <a:rPr lang="nl-NL" sz="2200" dirty="0"/>
              <a:t>95% of the families </a:t>
            </a:r>
            <a:r>
              <a:rPr lang="nl-NL" sz="2200" dirty="0" err="1" smtClean="0"/>
              <a:t>paid</a:t>
            </a:r>
            <a:r>
              <a:rPr lang="nl-NL" sz="2200" dirty="0" smtClean="0"/>
              <a:t> </a:t>
            </a:r>
            <a:r>
              <a:rPr lang="nl-NL" sz="2200" dirty="0" err="1"/>
              <a:t>upfront</a:t>
            </a:r>
            <a:r>
              <a:rPr lang="nl-NL" sz="2200" dirty="0"/>
              <a:t>, 5% via microcredit (SACCOS)</a:t>
            </a:r>
          </a:p>
          <a:p>
            <a:pPr marL="0" indent="0">
              <a:buNone/>
            </a:pPr>
            <a:endParaRPr lang="nl-NL" sz="2200" dirty="0"/>
          </a:p>
          <a:p>
            <a:r>
              <a:rPr lang="nl-NL" sz="2200" dirty="0" smtClean="0"/>
              <a:t>Sales via </a:t>
            </a:r>
            <a:r>
              <a:rPr lang="nl-NL" sz="2200" dirty="0" err="1"/>
              <a:t>examples</a:t>
            </a:r>
            <a:r>
              <a:rPr lang="nl-NL" sz="2200" dirty="0"/>
              <a:t> at </a:t>
            </a:r>
            <a:r>
              <a:rPr lang="nl-NL" sz="2200" dirty="0" err="1"/>
              <a:t>neighbours</a:t>
            </a:r>
            <a:r>
              <a:rPr lang="nl-NL" sz="2200" dirty="0"/>
              <a:t>, </a:t>
            </a:r>
            <a:br>
              <a:rPr lang="nl-NL" sz="2200" dirty="0"/>
            </a:br>
            <a:r>
              <a:rPr lang="nl-NL" sz="2200" dirty="0"/>
              <a:t>health </a:t>
            </a:r>
            <a:r>
              <a:rPr lang="nl-NL" sz="2200" dirty="0" err="1"/>
              <a:t>clinics</a:t>
            </a:r>
            <a:r>
              <a:rPr lang="nl-NL" sz="2200" dirty="0"/>
              <a:t>, </a:t>
            </a:r>
            <a:r>
              <a:rPr lang="nl-NL" sz="2200" dirty="0" err="1" smtClean="0"/>
              <a:t>demonstration</a:t>
            </a:r>
            <a:r>
              <a:rPr lang="nl-NL" sz="2200" dirty="0"/>
              <a:t/>
            </a:r>
            <a:br>
              <a:rPr lang="nl-NL" sz="2200" dirty="0"/>
            </a:br>
            <a:r>
              <a:rPr lang="nl-NL" sz="2200" dirty="0" err="1"/>
              <a:t>models</a:t>
            </a:r>
            <a:r>
              <a:rPr lang="nl-NL" sz="2200" dirty="0"/>
              <a:t> at entrepreneur</a:t>
            </a:r>
            <a:br>
              <a:rPr lang="nl-NL" sz="2200" dirty="0"/>
            </a:br>
            <a:endParaRPr lang="nl-NL" sz="2200" dirty="0"/>
          </a:p>
          <a:p>
            <a:endParaRPr lang="nl-NL" sz="2200" dirty="0"/>
          </a:p>
        </p:txBody>
      </p:sp>
      <p:pic>
        <p:nvPicPr>
          <p:cNvPr id="4" name="Picture 3" descr="IMG_091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645024"/>
            <a:ext cx="3231034" cy="2423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723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 err="1" smtClean="0"/>
              <a:t>Motivation</a:t>
            </a:r>
            <a:r>
              <a:rPr lang="nl-NL" sz="3600" dirty="0" smtClean="0"/>
              <a:t> </a:t>
            </a:r>
            <a:r>
              <a:rPr lang="nl-NL" sz="3600" dirty="0" err="1" smtClean="0"/>
              <a:t>to</a:t>
            </a:r>
            <a:r>
              <a:rPr lang="nl-NL" sz="3600" dirty="0" smtClean="0"/>
              <a:t> </a:t>
            </a:r>
            <a:r>
              <a:rPr lang="nl-NL" sz="3600" dirty="0" err="1" smtClean="0"/>
              <a:t>invest</a:t>
            </a:r>
            <a:r>
              <a:rPr lang="nl-NL" sz="3600" dirty="0" smtClean="0"/>
              <a:t> in </a:t>
            </a:r>
            <a:r>
              <a:rPr lang="nl-NL" sz="3600" dirty="0" err="1" smtClean="0"/>
              <a:t>Self-supply</a:t>
            </a:r>
            <a:endParaRPr lang="nl-NL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2548880"/>
          </a:xfrm>
        </p:spPr>
        <p:txBody>
          <a:bodyPr/>
          <a:lstStyle/>
          <a:p>
            <a:r>
              <a:rPr lang="nl-NL" sz="2200" dirty="0" smtClean="0"/>
              <a:t>Convenience; </a:t>
            </a:r>
            <a:r>
              <a:rPr lang="nl-NL" sz="2200" dirty="0" err="1" smtClean="0"/>
              <a:t>reliable</a:t>
            </a:r>
            <a:r>
              <a:rPr lang="nl-NL" sz="2200" dirty="0" smtClean="0"/>
              <a:t> water </a:t>
            </a:r>
            <a:r>
              <a:rPr lang="nl-NL" sz="2200" dirty="0"/>
              <a:t>source </a:t>
            </a:r>
            <a:r>
              <a:rPr lang="nl-NL" sz="2200" dirty="0" err="1" smtClean="0"/>
              <a:t>nearby</a:t>
            </a:r>
            <a:endParaRPr lang="nl-NL" sz="2200" dirty="0"/>
          </a:p>
          <a:p>
            <a:r>
              <a:rPr lang="nl-NL" sz="2200" dirty="0" err="1"/>
              <a:t>Independency</a:t>
            </a:r>
            <a:r>
              <a:rPr lang="nl-NL" sz="2200" dirty="0"/>
              <a:t> </a:t>
            </a:r>
            <a:r>
              <a:rPr lang="nl-NL" sz="2200" dirty="0" err="1"/>
              <a:t>from</a:t>
            </a:r>
            <a:r>
              <a:rPr lang="nl-NL" sz="2200" dirty="0"/>
              <a:t> </a:t>
            </a:r>
            <a:r>
              <a:rPr lang="nl-NL" sz="2200" dirty="0" err="1"/>
              <a:t>neighbours</a:t>
            </a:r>
            <a:endParaRPr lang="nl-NL" sz="2200" dirty="0"/>
          </a:p>
          <a:p>
            <a:r>
              <a:rPr lang="nl-NL" sz="2200" dirty="0" err="1" smtClean="0"/>
              <a:t>Avoid</a:t>
            </a:r>
            <a:r>
              <a:rPr lang="nl-NL" sz="2200" dirty="0" smtClean="0"/>
              <a:t> </a:t>
            </a:r>
            <a:r>
              <a:rPr lang="nl-NL" sz="2200" dirty="0" err="1" smtClean="0"/>
              <a:t>waiting</a:t>
            </a:r>
            <a:r>
              <a:rPr lang="nl-NL" sz="2200" dirty="0" smtClean="0"/>
              <a:t> </a:t>
            </a:r>
            <a:r>
              <a:rPr lang="nl-NL" sz="2200" dirty="0"/>
              <a:t>time </a:t>
            </a:r>
            <a:r>
              <a:rPr lang="nl-NL" sz="2200" dirty="0" smtClean="0"/>
              <a:t>at </a:t>
            </a:r>
            <a:r>
              <a:rPr lang="nl-NL" sz="2200" dirty="0" err="1" smtClean="0"/>
              <a:t>communal</a:t>
            </a:r>
            <a:r>
              <a:rPr lang="nl-NL" sz="2200" dirty="0" smtClean="0"/>
              <a:t> </a:t>
            </a:r>
            <a:r>
              <a:rPr lang="nl-NL" sz="2200" dirty="0"/>
              <a:t>water </a:t>
            </a:r>
            <a:r>
              <a:rPr lang="nl-NL" sz="2200" dirty="0" err="1" smtClean="0"/>
              <a:t>supply</a:t>
            </a:r>
            <a:endParaRPr lang="nl-NL" sz="2200" dirty="0" smtClean="0"/>
          </a:p>
          <a:p>
            <a:r>
              <a:rPr lang="nl-NL" sz="2200" dirty="0" err="1" smtClean="0"/>
              <a:t>Communal</a:t>
            </a:r>
            <a:r>
              <a:rPr lang="nl-NL" sz="2200" dirty="0" smtClean="0"/>
              <a:t> </a:t>
            </a:r>
            <a:r>
              <a:rPr lang="nl-NL" sz="2200" dirty="0"/>
              <a:t>water </a:t>
            </a:r>
            <a:r>
              <a:rPr lang="nl-NL" sz="2200" dirty="0" err="1" smtClean="0"/>
              <a:t>supply</a:t>
            </a:r>
            <a:r>
              <a:rPr lang="nl-NL" sz="2200" dirty="0" smtClean="0"/>
              <a:t>, </a:t>
            </a:r>
            <a:r>
              <a:rPr lang="nl-NL" sz="2200" dirty="0" err="1" smtClean="0"/>
              <a:t>piped</a:t>
            </a:r>
            <a:r>
              <a:rPr lang="nl-NL" sz="2200" dirty="0" smtClean="0"/>
              <a:t> system </a:t>
            </a:r>
            <a:r>
              <a:rPr lang="nl-NL" sz="2200" dirty="0" err="1" smtClean="0"/>
              <a:t>often</a:t>
            </a:r>
            <a:r>
              <a:rPr lang="nl-NL" sz="2200" dirty="0" smtClean="0"/>
              <a:t> </a:t>
            </a:r>
            <a:r>
              <a:rPr lang="nl-NL" sz="2200" dirty="0" err="1" smtClean="0"/>
              <a:t>not</a:t>
            </a:r>
            <a:r>
              <a:rPr lang="nl-NL" sz="2200" dirty="0" smtClean="0"/>
              <a:t> </a:t>
            </a:r>
            <a:r>
              <a:rPr lang="nl-NL" sz="2200" dirty="0" err="1" smtClean="0"/>
              <a:t>functioning</a:t>
            </a:r>
            <a:r>
              <a:rPr lang="nl-NL" sz="2200" dirty="0" smtClean="0"/>
              <a:t> </a:t>
            </a:r>
            <a:endParaRPr lang="nl-NL" sz="2200" dirty="0"/>
          </a:p>
          <a:p>
            <a:r>
              <a:rPr lang="nl-NL" sz="2200" dirty="0" smtClean="0"/>
              <a:t>New pumps, </a:t>
            </a:r>
            <a:r>
              <a:rPr lang="nl-NL" sz="2200" dirty="0" err="1" smtClean="0"/>
              <a:t>Rope</a:t>
            </a:r>
            <a:r>
              <a:rPr lang="nl-NL" sz="2200" dirty="0" smtClean="0"/>
              <a:t> pumps are </a:t>
            </a:r>
            <a:r>
              <a:rPr lang="nl-NL" sz="2200" dirty="0" err="1" smtClean="0"/>
              <a:t>simple</a:t>
            </a:r>
            <a:r>
              <a:rPr lang="nl-NL" sz="2200" dirty="0" smtClean="0"/>
              <a:t> </a:t>
            </a:r>
            <a:r>
              <a:rPr lang="nl-NL" sz="2200" dirty="0" err="1" smtClean="0"/>
              <a:t>and</a:t>
            </a:r>
            <a:r>
              <a:rPr lang="nl-NL" sz="2200" dirty="0" smtClean="0"/>
              <a:t> </a:t>
            </a:r>
            <a:r>
              <a:rPr lang="nl-NL" sz="2200" dirty="0" err="1" smtClean="0"/>
              <a:t>much</a:t>
            </a:r>
            <a:r>
              <a:rPr lang="nl-NL" sz="2200" dirty="0" smtClean="0"/>
              <a:t> more </a:t>
            </a:r>
            <a:r>
              <a:rPr lang="nl-NL" sz="2200" dirty="0" err="1" smtClean="0"/>
              <a:t>affordable</a:t>
            </a:r>
            <a:r>
              <a:rPr lang="nl-NL" sz="2200" dirty="0" smtClean="0"/>
              <a:t> </a:t>
            </a:r>
            <a:r>
              <a:rPr lang="nl-NL" sz="2200" dirty="0" err="1" smtClean="0"/>
              <a:t>than</a:t>
            </a:r>
            <a:r>
              <a:rPr lang="nl-NL" sz="2200" dirty="0" smtClean="0"/>
              <a:t> </a:t>
            </a:r>
            <a:r>
              <a:rPr lang="nl-NL" sz="2200" dirty="0" err="1" smtClean="0"/>
              <a:t>conventional</a:t>
            </a:r>
            <a:r>
              <a:rPr lang="nl-NL" sz="2200" dirty="0" smtClean="0"/>
              <a:t> </a:t>
            </a:r>
          </a:p>
          <a:p>
            <a:pPr marL="0" indent="0">
              <a:buNone/>
            </a:pPr>
            <a:r>
              <a:rPr lang="nl-NL" sz="2200" dirty="0"/>
              <a:t> </a:t>
            </a:r>
            <a:r>
              <a:rPr lang="nl-NL" sz="2200" dirty="0" smtClean="0"/>
              <a:t>   </a:t>
            </a:r>
            <a:r>
              <a:rPr lang="nl-NL" sz="2200" dirty="0" smtClean="0"/>
              <a:t>piston pumps.</a:t>
            </a:r>
            <a:endParaRPr lang="nl-NL" sz="2200" dirty="0"/>
          </a:p>
          <a:p>
            <a:r>
              <a:rPr lang="nl-NL" sz="2200" dirty="0" err="1" smtClean="0"/>
              <a:t>Good</a:t>
            </a:r>
            <a:r>
              <a:rPr lang="nl-NL" sz="2200" dirty="0" smtClean="0"/>
              <a:t> </a:t>
            </a:r>
            <a:r>
              <a:rPr lang="nl-NL" sz="2200" dirty="0" err="1" smtClean="0"/>
              <a:t>for</a:t>
            </a:r>
            <a:r>
              <a:rPr lang="nl-NL" sz="2200" dirty="0" smtClean="0"/>
              <a:t> </a:t>
            </a:r>
            <a:r>
              <a:rPr lang="nl-NL" sz="2200" dirty="0" err="1" smtClean="0"/>
              <a:t>production</a:t>
            </a:r>
            <a:r>
              <a:rPr lang="nl-NL" sz="2200" dirty="0" smtClean="0"/>
              <a:t> (</a:t>
            </a:r>
            <a:r>
              <a:rPr lang="nl-NL" sz="2200" dirty="0" err="1" smtClean="0"/>
              <a:t>Irrigation</a:t>
            </a:r>
            <a:r>
              <a:rPr lang="nl-NL" sz="2200" dirty="0" smtClean="0"/>
              <a:t>,                                                 watering </a:t>
            </a:r>
            <a:r>
              <a:rPr lang="nl-NL" sz="2200" dirty="0" err="1" smtClean="0"/>
              <a:t>animals</a:t>
            </a:r>
            <a:r>
              <a:rPr lang="nl-NL" sz="2200" dirty="0" smtClean="0"/>
              <a:t>, </a:t>
            </a:r>
            <a:r>
              <a:rPr lang="nl-NL" sz="2200" dirty="0" err="1" smtClean="0"/>
              <a:t>car</a:t>
            </a:r>
            <a:r>
              <a:rPr lang="nl-NL" sz="2200" dirty="0" smtClean="0"/>
              <a:t> </a:t>
            </a:r>
            <a:r>
              <a:rPr lang="nl-NL" sz="2200" dirty="0" err="1" smtClean="0"/>
              <a:t>wash</a:t>
            </a:r>
            <a:r>
              <a:rPr lang="nl-NL" sz="2200" dirty="0" smtClean="0"/>
              <a:t>)</a:t>
            </a:r>
            <a:endParaRPr lang="nl-NL" sz="2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5972" y="3717032"/>
            <a:ext cx="3874505" cy="27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8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 err="1" smtClean="0"/>
              <a:t>Sustainability</a:t>
            </a:r>
            <a:r>
              <a:rPr lang="nl-NL" sz="3600" dirty="0" smtClean="0"/>
              <a:t> of </a:t>
            </a:r>
            <a:r>
              <a:rPr lang="nl-NL" sz="3600" dirty="0" err="1" smtClean="0"/>
              <a:t>Self-supply</a:t>
            </a:r>
            <a:endParaRPr lang="nl-NL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24944"/>
          </a:xfrm>
        </p:spPr>
        <p:txBody>
          <a:bodyPr/>
          <a:lstStyle/>
          <a:p>
            <a:pPr marL="514350" indent="-457200"/>
            <a:r>
              <a:rPr lang="nl-NL" sz="2200" dirty="0"/>
              <a:t>Maintenance </a:t>
            </a:r>
            <a:r>
              <a:rPr lang="nl-NL" sz="2200" dirty="0" err="1"/>
              <a:t>costs</a:t>
            </a:r>
            <a:r>
              <a:rPr lang="nl-NL" sz="2200" dirty="0"/>
              <a:t> of </a:t>
            </a:r>
            <a:r>
              <a:rPr lang="nl-NL" sz="2200" dirty="0" err="1"/>
              <a:t>Rope</a:t>
            </a:r>
            <a:r>
              <a:rPr lang="nl-NL" sz="2200" dirty="0"/>
              <a:t> pumps </a:t>
            </a:r>
            <a:r>
              <a:rPr lang="nl-NL" sz="2200" dirty="0" err="1"/>
              <a:t>were</a:t>
            </a:r>
            <a:r>
              <a:rPr lang="nl-NL" sz="2200" dirty="0"/>
              <a:t> few </a:t>
            </a:r>
            <a:r>
              <a:rPr lang="nl-NL" sz="2200" dirty="0" err="1"/>
              <a:t>and</a:t>
            </a:r>
            <a:r>
              <a:rPr lang="nl-NL" sz="2200" dirty="0"/>
              <a:t> </a:t>
            </a:r>
            <a:r>
              <a:rPr lang="nl-NL" sz="2200" dirty="0" err="1"/>
              <a:t>affordable</a:t>
            </a:r>
            <a:endParaRPr lang="nl-NL" sz="2200" dirty="0"/>
          </a:p>
          <a:p>
            <a:pPr marL="514350" indent="-457200"/>
            <a:r>
              <a:rPr lang="nl-NL" sz="2200" dirty="0"/>
              <a:t>92% of the private </a:t>
            </a:r>
            <a:r>
              <a:rPr lang="nl-NL" sz="2200" dirty="0" err="1"/>
              <a:t>wells</a:t>
            </a:r>
            <a:r>
              <a:rPr lang="nl-NL" sz="2200" dirty="0"/>
              <a:t> / </a:t>
            </a:r>
            <a:r>
              <a:rPr lang="nl-NL" sz="2200" dirty="0" err="1"/>
              <a:t>Rope</a:t>
            </a:r>
            <a:r>
              <a:rPr lang="nl-NL" sz="2200" dirty="0"/>
              <a:t> pumps </a:t>
            </a:r>
            <a:r>
              <a:rPr lang="nl-NL" sz="2200" dirty="0" err="1"/>
              <a:t>were</a:t>
            </a:r>
            <a:r>
              <a:rPr lang="nl-NL" sz="2200" dirty="0"/>
              <a:t> </a:t>
            </a:r>
            <a:r>
              <a:rPr lang="nl-NL" sz="2200" dirty="0" err="1"/>
              <a:t>functional</a:t>
            </a:r>
            <a:r>
              <a:rPr lang="nl-NL" sz="2200" dirty="0"/>
              <a:t> at date of interview</a:t>
            </a:r>
          </a:p>
          <a:p>
            <a:pPr marL="514350" indent="-457200"/>
            <a:r>
              <a:rPr lang="nl-NL" sz="2200" dirty="0"/>
              <a:t>Users </a:t>
            </a:r>
            <a:r>
              <a:rPr lang="nl-NL" sz="2200" dirty="0" err="1"/>
              <a:t>did</a:t>
            </a:r>
            <a:r>
              <a:rPr lang="nl-NL" sz="2200" dirty="0"/>
              <a:t> small </a:t>
            </a:r>
            <a:r>
              <a:rPr lang="nl-NL" sz="2200" dirty="0" err="1"/>
              <a:t>repairs</a:t>
            </a:r>
            <a:r>
              <a:rPr lang="nl-NL" sz="2200" dirty="0"/>
              <a:t> </a:t>
            </a:r>
            <a:r>
              <a:rPr lang="nl-NL" sz="2200" dirty="0" err="1"/>
              <a:t>themselves</a:t>
            </a:r>
            <a:r>
              <a:rPr lang="nl-NL" sz="2200" dirty="0"/>
              <a:t> (</a:t>
            </a:r>
            <a:r>
              <a:rPr lang="nl-NL" sz="2200" dirty="0" err="1"/>
              <a:t>ownership</a:t>
            </a:r>
            <a:r>
              <a:rPr lang="nl-NL" sz="2200" dirty="0"/>
              <a:t>), </a:t>
            </a:r>
            <a:r>
              <a:rPr lang="nl-NL" sz="2200" dirty="0" err="1"/>
              <a:t>spare</a:t>
            </a:r>
            <a:r>
              <a:rPr lang="nl-NL" sz="2200" dirty="0"/>
              <a:t> </a:t>
            </a:r>
            <a:r>
              <a:rPr lang="nl-NL" sz="2200" dirty="0" err="1"/>
              <a:t>parts</a:t>
            </a:r>
            <a:r>
              <a:rPr lang="nl-NL" sz="2200" dirty="0"/>
              <a:t> </a:t>
            </a:r>
            <a:r>
              <a:rPr lang="nl-NL" sz="2200" dirty="0" err="1"/>
              <a:t>for</a:t>
            </a:r>
            <a:r>
              <a:rPr lang="nl-NL" sz="2200" dirty="0"/>
              <a:t> </a:t>
            </a:r>
            <a:r>
              <a:rPr lang="nl-NL" sz="2200" dirty="0" err="1"/>
              <a:t>Rope</a:t>
            </a:r>
            <a:r>
              <a:rPr lang="nl-NL" sz="2200" dirty="0"/>
              <a:t> pumps </a:t>
            </a:r>
            <a:r>
              <a:rPr lang="nl-NL" sz="2200" dirty="0" err="1"/>
              <a:t>were</a:t>
            </a:r>
            <a:r>
              <a:rPr lang="nl-NL" sz="2200" dirty="0"/>
              <a:t> </a:t>
            </a:r>
            <a:r>
              <a:rPr lang="nl-NL" sz="2200" dirty="0" err="1"/>
              <a:t>easily</a:t>
            </a:r>
            <a:r>
              <a:rPr lang="nl-NL" sz="2200" dirty="0"/>
              <a:t> </a:t>
            </a:r>
            <a:r>
              <a:rPr lang="nl-NL" sz="2200" dirty="0" err="1"/>
              <a:t>available</a:t>
            </a:r>
            <a:r>
              <a:rPr lang="nl-NL" sz="2200" dirty="0"/>
              <a:t>. </a:t>
            </a:r>
          </a:p>
          <a:p>
            <a:pPr marL="514350" indent="-457200"/>
            <a:r>
              <a:rPr lang="nl-NL" sz="2200" dirty="0"/>
              <a:t>Up </a:t>
            </a:r>
            <a:r>
              <a:rPr lang="nl-NL" sz="2200" dirty="0" err="1"/>
              <a:t>to</a:t>
            </a:r>
            <a:r>
              <a:rPr lang="nl-NL" sz="2200" dirty="0"/>
              <a:t> 35 </a:t>
            </a:r>
            <a:r>
              <a:rPr lang="nl-NL" sz="2200" dirty="0" err="1"/>
              <a:t>households</a:t>
            </a:r>
            <a:r>
              <a:rPr lang="nl-NL" sz="2200" dirty="0"/>
              <a:t> </a:t>
            </a:r>
            <a:r>
              <a:rPr lang="nl-NL" sz="2200" dirty="0" err="1"/>
              <a:t>used</a:t>
            </a:r>
            <a:r>
              <a:rPr lang="nl-NL" sz="2200" dirty="0"/>
              <a:t> </a:t>
            </a:r>
            <a:r>
              <a:rPr lang="nl-NL" sz="2200" dirty="0" smtClean="0"/>
              <a:t>1 family pump</a:t>
            </a:r>
            <a:r>
              <a:rPr lang="nl-NL" sz="2200" dirty="0"/>
              <a:t>. Water was </a:t>
            </a:r>
            <a:r>
              <a:rPr lang="nl-NL" sz="2200" dirty="0" err="1"/>
              <a:t>mostly</a:t>
            </a:r>
            <a:r>
              <a:rPr lang="nl-NL" sz="2200" dirty="0"/>
              <a:t> </a:t>
            </a:r>
            <a:r>
              <a:rPr lang="nl-NL" sz="2200" dirty="0" err="1"/>
              <a:t>provided</a:t>
            </a:r>
            <a:r>
              <a:rPr lang="nl-NL" sz="2200" dirty="0"/>
              <a:t> </a:t>
            </a:r>
            <a:r>
              <a:rPr lang="nl-NL" sz="2200" dirty="0" err="1"/>
              <a:t>for</a:t>
            </a:r>
            <a:r>
              <a:rPr lang="nl-NL" sz="2200" dirty="0"/>
              <a:t> free </a:t>
            </a:r>
            <a:r>
              <a:rPr lang="nl-NL" sz="2200" dirty="0" err="1"/>
              <a:t>to</a:t>
            </a:r>
            <a:r>
              <a:rPr lang="nl-NL" sz="2200" dirty="0"/>
              <a:t> </a:t>
            </a:r>
            <a:r>
              <a:rPr lang="nl-NL" sz="2200" dirty="0" err="1"/>
              <a:t>other</a:t>
            </a:r>
            <a:r>
              <a:rPr lang="nl-NL" sz="2200" dirty="0"/>
              <a:t> HH</a:t>
            </a:r>
          </a:p>
          <a:p>
            <a:pPr marL="514350" indent="-457200"/>
            <a:r>
              <a:rPr lang="nl-NL" sz="2200" dirty="0" smtClean="0"/>
              <a:t>Pumps </a:t>
            </a:r>
            <a:r>
              <a:rPr lang="nl-NL" sz="2200" dirty="0" err="1" smtClean="0"/>
              <a:t>sold</a:t>
            </a:r>
            <a:r>
              <a:rPr lang="nl-NL" sz="2200" dirty="0" smtClean="0"/>
              <a:t> </a:t>
            </a:r>
            <a:r>
              <a:rPr lang="nl-NL" sz="2200" dirty="0" err="1" smtClean="0"/>
              <a:t>by</a:t>
            </a:r>
            <a:r>
              <a:rPr lang="nl-NL" sz="2200" dirty="0" smtClean="0"/>
              <a:t> </a:t>
            </a:r>
            <a:r>
              <a:rPr lang="nl-NL" sz="2200" dirty="0" err="1"/>
              <a:t>local</a:t>
            </a:r>
            <a:r>
              <a:rPr lang="nl-NL" sz="2200" dirty="0"/>
              <a:t> </a:t>
            </a:r>
            <a:r>
              <a:rPr lang="nl-NL" sz="2200" dirty="0" smtClean="0"/>
              <a:t>companies, no </a:t>
            </a:r>
            <a:r>
              <a:rPr lang="nl-NL" sz="2200" dirty="0" err="1"/>
              <a:t>interference</a:t>
            </a:r>
            <a:r>
              <a:rPr lang="nl-NL" sz="2200" dirty="0"/>
              <a:t> of </a:t>
            </a:r>
            <a:r>
              <a:rPr lang="nl-NL" sz="2200" dirty="0" err="1" smtClean="0"/>
              <a:t>NGOs</a:t>
            </a:r>
            <a:endParaRPr lang="nl-NL" sz="2200" dirty="0"/>
          </a:p>
          <a:p>
            <a:endParaRPr lang="nl-NL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4653136"/>
            <a:ext cx="2223407" cy="15841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872" y="4653136"/>
            <a:ext cx="2290329" cy="16318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2160" y="4653136"/>
            <a:ext cx="2218321" cy="158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176327"/>
      </p:ext>
    </p:extLst>
  </p:cSld>
  <p:clrMapOvr>
    <a:masterClrMapping/>
  </p:clrMapOvr>
</p:sld>
</file>

<file path=ppt/theme/theme1.xml><?xml version="1.0" encoding="utf-8"?>
<a:theme xmlns:a="http://schemas.openxmlformats.org/drawingml/2006/main" name="RWSN Forum Template - no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RWSN Forum Template - no background</Template>
  <TotalTime>360</TotalTime>
  <Words>619</Words>
  <Application>Microsoft Office PowerPoint</Application>
  <PresentationFormat>Diavoorstelling (4:3)</PresentationFormat>
  <Paragraphs>82</Paragraphs>
  <Slides>11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5" baseType="lpstr">
      <vt:lpstr>Arial</vt:lpstr>
      <vt:lpstr>Calibri</vt:lpstr>
      <vt:lpstr>Segoe UI</vt:lpstr>
      <vt:lpstr>RWSN Forum Template - no background</vt:lpstr>
      <vt:lpstr>Impact of SMART Centres to accelerate  Self-supply in rural water services - an example from Tanzania -</vt:lpstr>
      <vt:lpstr>Objective</vt:lpstr>
      <vt:lpstr>SMART Centre approach Simple, Market-based, Affordable, Repairable Technologies </vt:lpstr>
      <vt:lpstr>Case study on Self-supply</vt:lpstr>
      <vt:lpstr>The entrepreneur (1)</vt:lpstr>
      <vt:lpstr>The entrepreneur (2)</vt:lpstr>
      <vt:lpstr>The water user (Self-supply)</vt:lpstr>
      <vt:lpstr>Motivation to invest in Self-supply</vt:lpstr>
      <vt:lpstr>Sustainability of Self-supply</vt:lpstr>
      <vt:lpstr>Conclusions/ Recommendations</vt:lpstr>
      <vt:lpstr> With thanks to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Sean Furey</dc:creator>
  <cp:lastModifiedBy>Henk Holtslag</cp:lastModifiedBy>
  <cp:revision>46</cp:revision>
  <dcterms:created xsi:type="dcterms:W3CDTF">2016-10-31T10:05:39Z</dcterms:created>
  <dcterms:modified xsi:type="dcterms:W3CDTF">2016-11-21T22:04:55Z</dcterms:modified>
</cp:coreProperties>
</file>