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99" r:id="rId3"/>
    <p:sldId id="303" r:id="rId4"/>
    <p:sldId id="295" r:id="rId5"/>
    <p:sldId id="301" r:id="rId6"/>
    <p:sldId id="294" r:id="rId7"/>
    <p:sldId id="297" r:id="rId8"/>
    <p:sldId id="304" r:id="rId9"/>
    <p:sldId id="305" r:id="rId10"/>
    <p:sldId id="30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A2BE"/>
    <a:srgbClr val="3693AC"/>
    <a:srgbClr val="FF0066"/>
    <a:srgbClr val="CC0066"/>
    <a:srgbClr val="66FF66"/>
    <a:srgbClr val="FF9933"/>
    <a:srgbClr val="E27070"/>
    <a:srgbClr val="D28280"/>
    <a:srgbClr val="CCFF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User\Dropbox\Sally\2015\Zambia\October\Cost%20calc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User\Dropbox\Sally\2016\Articles\refs%20for%20RWSN%20paper\Figures%20for%20pape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2000"/>
            </a:pPr>
            <a:r>
              <a:rPr lang="en-US" sz="2000" dirty="0" err="1"/>
              <a:t>Milenge</a:t>
            </a:r>
            <a:r>
              <a:rPr lang="en-US" sz="2000" dirty="0"/>
              <a:t> </a:t>
            </a:r>
            <a:r>
              <a:rPr lang="en-US" sz="2000" dirty="0" smtClean="0"/>
              <a:t>District: Community </a:t>
            </a:r>
            <a:r>
              <a:rPr lang="en-US" sz="2000" dirty="0"/>
              <a:t>sizes and proportion of </a:t>
            </a:r>
            <a:endParaRPr lang="en-US" sz="2000" dirty="0" smtClean="0"/>
          </a:p>
          <a:p>
            <a:pPr algn="l">
              <a:defRPr sz="2000"/>
            </a:pPr>
            <a:r>
              <a:rPr lang="en-US" sz="2000" dirty="0" smtClean="0"/>
              <a:t>people </a:t>
            </a:r>
            <a:r>
              <a:rPr lang="en-US" sz="2000" dirty="0"/>
              <a:t>living in </a:t>
            </a:r>
            <a:r>
              <a:rPr lang="en-US" sz="2000" dirty="0" smtClean="0"/>
              <a:t>them</a:t>
            </a:r>
            <a:endParaRPr lang="en-US" sz="2000" dirty="0"/>
          </a:p>
        </c:rich>
      </c:tx>
      <c:layout>
        <c:manualLayout>
          <c:xMode val="edge"/>
          <c:yMode val="edge"/>
          <c:x val="8.7969385368311198E-2"/>
          <c:y val="1.4072105012088427E-2"/>
        </c:manualLayout>
      </c:layout>
      <c:overlay val="1"/>
      <c:spPr>
        <a:solidFill>
          <a:schemeClr val="bg1"/>
        </a:solidFill>
      </c:spPr>
    </c:title>
    <c:autoTitleDeleted val="0"/>
    <c:view3D>
      <c:rotX val="15"/>
      <c:rotY val="20"/>
      <c:rAngAx val="1"/>
    </c:view3D>
    <c:floor>
      <c:thickness val="0"/>
    </c:floor>
    <c:sideWall>
      <c:thickness val="0"/>
    </c:sideWall>
    <c:backWall>
      <c:thickness val="0"/>
    </c:backWall>
    <c:plotArea>
      <c:layout>
        <c:manualLayout>
          <c:layoutTarget val="inner"/>
          <c:xMode val="edge"/>
          <c:yMode val="edge"/>
          <c:x val="6.0001767550301538E-2"/>
          <c:y val="5.8581236484552893E-2"/>
          <c:w val="0.61320999760118178"/>
          <c:h val="0.79041041698833514"/>
        </c:manualLayout>
      </c:layout>
      <c:bar3DChart>
        <c:barDir val="col"/>
        <c:grouping val="clustered"/>
        <c:varyColors val="0"/>
        <c:ser>
          <c:idx val="0"/>
          <c:order val="0"/>
          <c:tx>
            <c:strRef>
              <c:f>'Coverage and pop'!$J$39</c:f>
              <c:strCache>
                <c:ptCount val="1"/>
                <c:pt idx="0">
                  <c:v>People in community sized..</c:v>
                </c:pt>
              </c:strCache>
            </c:strRef>
          </c:tx>
          <c:invertIfNegative val="0"/>
          <c:cat>
            <c:strRef>
              <c:f>'Coverage and pop'!$I$40:$I$49</c:f>
              <c:strCache>
                <c:ptCount val="10"/>
                <c:pt idx="0">
                  <c:v>&lt;50</c:v>
                </c:pt>
                <c:pt idx="1">
                  <c:v>50-100</c:v>
                </c:pt>
                <c:pt idx="2">
                  <c:v>100-159</c:v>
                </c:pt>
                <c:pt idx="3">
                  <c:v>150-200</c:v>
                </c:pt>
                <c:pt idx="4">
                  <c:v>200-250</c:v>
                </c:pt>
                <c:pt idx="5">
                  <c:v>250=300</c:v>
                </c:pt>
                <c:pt idx="6">
                  <c:v>300-400</c:v>
                </c:pt>
                <c:pt idx="7">
                  <c:v>400-500</c:v>
                </c:pt>
                <c:pt idx="8">
                  <c:v>500-600</c:v>
                </c:pt>
                <c:pt idx="9">
                  <c:v>&gt;600</c:v>
                </c:pt>
              </c:strCache>
            </c:strRef>
          </c:cat>
          <c:val>
            <c:numRef>
              <c:f>'Coverage and pop'!$J$40:$J$49</c:f>
              <c:numCache>
                <c:formatCode>0%</c:formatCode>
                <c:ptCount val="10"/>
                <c:pt idx="0">
                  <c:v>1.8194042201075712E-2</c:v>
                </c:pt>
                <c:pt idx="1">
                  <c:v>0.12202110053785685</c:v>
                </c:pt>
                <c:pt idx="2">
                  <c:v>0.1719900703351262</c:v>
                </c:pt>
                <c:pt idx="3">
                  <c:v>0.15677492759619363</c:v>
                </c:pt>
                <c:pt idx="4">
                  <c:v>0.18052337608605709</c:v>
                </c:pt>
                <c:pt idx="5">
                  <c:v>0.15204799338022343</c:v>
                </c:pt>
                <c:pt idx="6">
                  <c:v>8.1143980140670258E-2</c:v>
                </c:pt>
                <c:pt idx="7">
                  <c:v>4.6659081505999171E-2</c:v>
                </c:pt>
                <c:pt idx="8">
                  <c:v>5.2213487794786927E-2</c:v>
                </c:pt>
                <c:pt idx="9">
                  <c:v>1.8431940422010757E-2</c:v>
                </c:pt>
              </c:numCache>
            </c:numRef>
          </c:val>
        </c:ser>
        <c:ser>
          <c:idx val="1"/>
          <c:order val="1"/>
          <c:tx>
            <c:strRef>
              <c:f>'Coverage and pop'!$K$39</c:f>
              <c:strCache>
                <c:ptCount val="1"/>
                <c:pt idx="0">
                  <c:v>Community size</c:v>
                </c:pt>
              </c:strCache>
            </c:strRef>
          </c:tx>
          <c:invertIfNegative val="0"/>
          <c:cat>
            <c:strRef>
              <c:f>'Coverage and pop'!$I$40:$I$49</c:f>
              <c:strCache>
                <c:ptCount val="10"/>
                <c:pt idx="0">
                  <c:v>&lt;50</c:v>
                </c:pt>
                <c:pt idx="1">
                  <c:v>50-100</c:v>
                </c:pt>
                <c:pt idx="2">
                  <c:v>100-159</c:v>
                </c:pt>
                <c:pt idx="3">
                  <c:v>150-200</c:v>
                </c:pt>
                <c:pt idx="4">
                  <c:v>200-250</c:v>
                </c:pt>
                <c:pt idx="5">
                  <c:v>250=300</c:v>
                </c:pt>
                <c:pt idx="6">
                  <c:v>300-400</c:v>
                </c:pt>
                <c:pt idx="7">
                  <c:v>400-500</c:v>
                </c:pt>
                <c:pt idx="8">
                  <c:v>500-600</c:v>
                </c:pt>
                <c:pt idx="9">
                  <c:v>&gt;600</c:v>
                </c:pt>
              </c:strCache>
            </c:strRef>
          </c:cat>
          <c:val>
            <c:numRef>
              <c:f>'Coverage and pop'!$K$40:$K$49</c:f>
              <c:numCache>
                <c:formatCode>0%</c:formatCode>
                <c:ptCount val="10"/>
                <c:pt idx="0">
                  <c:v>7.0967741935483872E-2</c:v>
                </c:pt>
                <c:pt idx="1">
                  <c:v>0.25806451612903225</c:v>
                </c:pt>
                <c:pt idx="2">
                  <c:v>0.2129032258064516</c:v>
                </c:pt>
                <c:pt idx="3">
                  <c:v>0.13870967741935483</c:v>
                </c:pt>
                <c:pt idx="4">
                  <c:v>9.0322580645161285E-2</c:v>
                </c:pt>
                <c:pt idx="5">
                  <c:v>0.1</c:v>
                </c:pt>
                <c:pt idx="6">
                  <c:v>7.0967741935483872E-2</c:v>
                </c:pt>
                <c:pt idx="7">
                  <c:v>2.903225806451613E-2</c:v>
                </c:pt>
                <c:pt idx="8">
                  <c:v>1.2903225806451613E-2</c:v>
                </c:pt>
                <c:pt idx="9">
                  <c:v>1.6129032258064516E-2</c:v>
                </c:pt>
              </c:numCache>
            </c:numRef>
          </c:val>
        </c:ser>
        <c:dLbls>
          <c:showLegendKey val="0"/>
          <c:showVal val="0"/>
          <c:showCatName val="0"/>
          <c:showSerName val="0"/>
          <c:showPercent val="0"/>
          <c:showBubbleSize val="0"/>
        </c:dLbls>
        <c:gapWidth val="150"/>
        <c:shape val="box"/>
        <c:axId val="1969513376"/>
        <c:axId val="1969514464"/>
        <c:axId val="0"/>
      </c:bar3DChart>
      <c:catAx>
        <c:axId val="1969513376"/>
        <c:scaling>
          <c:orientation val="minMax"/>
        </c:scaling>
        <c:delete val="0"/>
        <c:axPos val="b"/>
        <c:numFmt formatCode="General" sourceLinked="0"/>
        <c:majorTickMark val="out"/>
        <c:minorTickMark val="none"/>
        <c:tickLblPos val="nextTo"/>
        <c:txPr>
          <a:bodyPr/>
          <a:lstStyle/>
          <a:p>
            <a:pPr>
              <a:defRPr sz="1600"/>
            </a:pPr>
            <a:endParaRPr lang="nl-NL"/>
          </a:p>
        </c:txPr>
        <c:crossAx val="1969514464"/>
        <c:crosses val="autoZero"/>
        <c:auto val="1"/>
        <c:lblAlgn val="ctr"/>
        <c:lblOffset val="100"/>
        <c:noMultiLvlLbl val="0"/>
      </c:catAx>
      <c:valAx>
        <c:axId val="1969514464"/>
        <c:scaling>
          <c:orientation val="minMax"/>
        </c:scaling>
        <c:delete val="0"/>
        <c:axPos val="l"/>
        <c:majorGridlines/>
        <c:numFmt formatCode="0%" sourceLinked="1"/>
        <c:majorTickMark val="out"/>
        <c:minorTickMark val="none"/>
        <c:tickLblPos val="nextTo"/>
        <c:txPr>
          <a:bodyPr/>
          <a:lstStyle/>
          <a:p>
            <a:pPr>
              <a:defRPr sz="1600" b="1"/>
            </a:pPr>
            <a:endParaRPr lang="nl-NL"/>
          </a:p>
        </c:txPr>
        <c:crossAx val="1969513376"/>
        <c:crosses val="autoZero"/>
        <c:crossBetween val="between"/>
      </c:valAx>
    </c:plotArea>
    <c:legend>
      <c:legendPos val="r"/>
      <c:layout>
        <c:manualLayout>
          <c:xMode val="edge"/>
          <c:yMode val="edge"/>
          <c:x val="0.35101750648481517"/>
          <c:y val="0.19364740986324078"/>
          <c:w val="0.30937958787278291"/>
          <c:h val="0.10667219229175301"/>
        </c:manualLayout>
      </c:layout>
      <c:overlay val="0"/>
      <c:txPr>
        <a:bodyPr/>
        <a:lstStyle/>
        <a:p>
          <a:pPr>
            <a:defRPr sz="1600"/>
          </a:pPr>
          <a:endParaRPr lang="nl-NL"/>
        </a:p>
      </c:txPr>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920527142520192E-2"/>
          <c:y val="4.2234971078441208E-2"/>
          <c:w val="0.87327903323748013"/>
          <c:h val="0.86246631359530423"/>
        </c:manualLayout>
      </c:layout>
      <c:lineChart>
        <c:grouping val="standard"/>
        <c:varyColors val="0"/>
        <c:ser>
          <c:idx val="1"/>
          <c:order val="0"/>
          <c:tx>
            <c:strRef>
              <c:f>'[1]Self-supply'!$B$25</c:f>
              <c:strCache>
                <c:ptCount val="1"/>
                <c:pt idx="0">
                  <c:v>Total government cost (Self-supply)</c:v>
                </c:pt>
              </c:strCache>
            </c:strRef>
          </c:tx>
          <c:spPr>
            <a:ln>
              <a:solidFill>
                <a:srgbClr val="FF0000"/>
              </a:solidFill>
              <a:prstDash val="sysDash"/>
            </a:ln>
          </c:spPr>
          <c:marker>
            <c:spPr>
              <a:solidFill>
                <a:srgbClr val="FF0000"/>
              </a:solidFill>
              <a:ln>
                <a:solidFill>
                  <a:schemeClr val="tx1">
                    <a:lumMod val="50000"/>
                    <a:lumOff val="50000"/>
                  </a:schemeClr>
                </a:solidFill>
              </a:ln>
            </c:spPr>
          </c:marker>
          <c:cat>
            <c:numRef>
              <c:f>'[1]Self-supply'!$A$26:$A$35</c:f>
              <c:numCache>
                <c:formatCode>General</c:formatCode>
                <c:ptCount val="10"/>
                <c:pt idx="0">
                  <c:v>15</c:v>
                </c:pt>
                <c:pt idx="1">
                  <c:v>30</c:v>
                </c:pt>
                <c:pt idx="2">
                  <c:v>50</c:v>
                </c:pt>
                <c:pt idx="3">
                  <c:v>100</c:v>
                </c:pt>
                <c:pt idx="4">
                  <c:v>150</c:v>
                </c:pt>
                <c:pt idx="5">
                  <c:v>200</c:v>
                </c:pt>
                <c:pt idx="6">
                  <c:v>250</c:v>
                </c:pt>
                <c:pt idx="7">
                  <c:v>300</c:v>
                </c:pt>
                <c:pt idx="8">
                  <c:v>350</c:v>
                </c:pt>
                <c:pt idx="9">
                  <c:v>400</c:v>
                </c:pt>
              </c:numCache>
            </c:numRef>
          </c:cat>
          <c:val>
            <c:numRef>
              <c:f>'[1]Self-supply'!$B$26:$B$35</c:f>
              <c:numCache>
                <c:formatCode>General</c:formatCode>
                <c:ptCount val="10"/>
                <c:pt idx="0">
                  <c:v>100</c:v>
                </c:pt>
                <c:pt idx="1">
                  <c:v>50</c:v>
                </c:pt>
                <c:pt idx="2">
                  <c:v>30</c:v>
                </c:pt>
                <c:pt idx="3">
                  <c:v>30</c:v>
                </c:pt>
                <c:pt idx="4">
                  <c:v>30</c:v>
                </c:pt>
                <c:pt idx="5">
                  <c:v>30</c:v>
                </c:pt>
                <c:pt idx="6">
                  <c:v>30</c:v>
                </c:pt>
                <c:pt idx="7">
                  <c:v>30</c:v>
                </c:pt>
                <c:pt idx="8">
                  <c:v>30</c:v>
                </c:pt>
                <c:pt idx="9">
                  <c:v>30</c:v>
                </c:pt>
              </c:numCache>
            </c:numRef>
          </c:val>
          <c:smooth val="0"/>
        </c:ser>
        <c:ser>
          <c:idx val="2"/>
          <c:order val="1"/>
          <c:tx>
            <c:strRef>
              <c:f>'[1]Self-supply'!$C$25</c:f>
              <c:strCache>
                <c:ptCount val="1"/>
                <c:pt idx="0">
                  <c:v>Total community cost (Self-supply)</c:v>
                </c:pt>
              </c:strCache>
            </c:strRef>
          </c:tx>
          <c:spPr>
            <a:ln>
              <a:solidFill>
                <a:srgbClr val="7030A0"/>
              </a:solidFill>
            </a:ln>
          </c:spPr>
          <c:marker>
            <c:spPr>
              <a:solidFill>
                <a:srgbClr val="7030A0"/>
              </a:solidFill>
              <a:ln>
                <a:solidFill>
                  <a:schemeClr val="tx1">
                    <a:lumMod val="50000"/>
                    <a:lumOff val="50000"/>
                  </a:schemeClr>
                </a:solidFill>
              </a:ln>
            </c:spPr>
          </c:marker>
          <c:cat>
            <c:numRef>
              <c:f>'[1]Self-supply'!$A$26:$A$35</c:f>
              <c:numCache>
                <c:formatCode>General</c:formatCode>
                <c:ptCount val="10"/>
                <c:pt idx="0">
                  <c:v>15</c:v>
                </c:pt>
                <c:pt idx="1">
                  <c:v>30</c:v>
                </c:pt>
                <c:pt idx="2">
                  <c:v>50</c:v>
                </c:pt>
                <c:pt idx="3">
                  <c:v>100</c:v>
                </c:pt>
                <c:pt idx="4">
                  <c:v>150</c:v>
                </c:pt>
                <c:pt idx="5">
                  <c:v>200</c:v>
                </c:pt>
                <c:pt idx="6">
                  <c:v>250</c:v>
                </c:pt>
                <c:pt idx="7">
                  <c:v>300</c:v>
                </c:pt>
                <c:pt idx="8">
                  <c:v>350</c:v>
                </c:pt>
                <c:pt idx="9">
                  <c:v>400</c:v>
                </c:pt>
              </c:numCache>
            </c:numRef>
          </c:cat>
          <c:val>
            <c:numRef>
              <c:f>'[1]Self-supply'!$C$26:$C$35</c:f>
              <c:numCache>
                <c:formatCode>0.0</c:formatCode>
                <c:ptCount val="10"/>
                <c:pt idx="0">
                  <c:v>26.666666666666668</c:v>
                </c:pt>
                <c:pt idx="1">
                  <c:v>13.333333333333334</c:v>
                </c:pt>
                <c:pt idx="2">
                  <c:v>8</c:v>
                </c:pt>
                <c:pt idx="3">
                  <c:v>8</c:v>
                </c:pt>
                <c:pt idx="4">
                  <c:v>8</c:v>
                </c:pt>
                <c:pt idx="5">
                  <c:v>8</c:v>
                </c:pt>
                <c:pt idx="6">
                  <c:v>8</c:v>
                </c:pt>
                <c:pt idx="7">
                  <c:v>8</c:v>
                </c:pt>
                <c:pt idx="8">
                  <c:v>8</c:v>
                </c:pt>
                <c:pt idx="9">
                  <c:v>8</c:v>
                </c:pt>
              </c:numCache>
            </c:numRef>
          </c:val>
          <c:smooth val="0"/>
        </c:ser>
        <c:ser>
          <c:idx val="3"/>
          <c:order val="2"/>
          <c:tx>
            <c:strRef>
              <c:f>'[1]Self-supply'!$D$25</c:f>
              <c:strCache>
                <c:ptCount val="1"/>
                <c:pt idx="0">
                  <c:v>Total government cost (CWS)</c:v>
                </c:pt>
              </c:strCache>
            </c:strRef>
          </c:tx>
          <c:spPr>
            <a:ln w="57150" cmpd="thickThin">
              <a:solidFill>
                <a:schemeClr val="tx1"/>
              </a:solidFill>
            </a:ln>
          </c:spPr>
          <c:cat>
            <c:numRef>
              <c:f>'[1]Self-supply'!$A$26:$A$35</c:f>
              <c:numCache>
                <c:formatCode>General</c:formatCode>
                <c:ptCount val="10"/>
                <c:pt idx="0">
                  <c:v>15</c:v>
                </c:pt>
                <c:pt idx="1">
                  <c:v>30</c:v>
                </c:pt>
                <c:pt idx="2">
                  <c:v>50</c:v>
                </c:pt>
                <c:pt idx="3">
                  <c:v>100</c:v>
                </c:pt>
                <c:pt idx="4">
                  <c:v>150</c:v>
                </c:pt>
                <c:pt idx="5">
                  <c:v>200</c:v>
                </c:pt>
                <c:pt idx="6">
                  <c:v>250</c:v>
                </c:pt>
                <c:pt idx="7">
                  <c:v>300</c:v>
                </c:pt>
                <c:pt idx="8">
                  <c:v>350</c:v>
                </c:pt>
                <c:pt idx="9">
                  <c:v>400</c:v>
                </c:pt>
              </c:numCache>
            </c:numRef>
          </c:cat>
          <c:val>
            <c:numRef>
              <c:f>'[1]Self-supply'!$D$26:$D$35</c:f>
              <c:numCache>
                <c:formatCode>0</c:formatCode>
                <c:ptCount val="10"/>
                <c:pt idx="0">
                  <c:v>1166.6666666666665</c:v>
                </c:pt>
                <c:pt idx="1">
                  <c:v>583.33333333333326</c:v>
                </c:pt>
                <c:pt idx="2" formatCode="General">
                  <c:v>350</c:v>
                </c:pt>
                <c:pt idx="3" formatCode="General">
                  <c:v>175</c:v>
                </c:pt>
                <c:pt idx="4">
                  <c:v>116.66666666666667</c:v>
                </c:pt>
                <c:pt idx="5">
                  <c:v>87.5</c:v>
                </c:pt>
                <c:pt idx="6">
                  <c:v>70</c:v>
                </c:pt>
                <c:pt idx="7">
                  <c:v>58.333333333333336</c:v>
                </c:pt>
                <c:pt idx="8">
                  <c:v>50</c:v>
                </c:pt>
                <c:pt idx="9">
                  <c:v>43.75</c:v>
                </c:pt>
              </c:numCache>
            </c:numRef>
          </c:val>
          <c:smooth val="0"/>
        </c:ser>
        <c:ser>
          <c:idx val="4"/>
          <c:order val="3"/>
          <c:tx>
            <c:strRef>
              <c:f>'[1]Self-supply'!$E$25</c:f>
              <c:strCache>
                <c:ptCount val="1"/>
                <c:pt idx="0">
                  <c:v>Total community cost (CWS)</c:v>
                </c:pt>
              </c:strCache>
            </c:strRef>
          </c:tx>
          <c:spPr>
            <a:ln w="38100" cmpd="thickThin">
              <a:solidFill>
                <a:schemeClr val="tx1"/>
              </a:solidFill>
              <a:prstDash val="lgDash"/>
            </a:ln>
          </c:spPr>
          <c:marker>
            <c:spPr>
              <a:ln>
                <a:solidFill>
                  <a:schemeClr val="tx1"/>
                </a:solidFill>
              </a:ln>
            </c:spPr>
          </c:marker>
          <c:cat>
            <c:numRef>
              <c:f>'[1]Self-supply'!$A$26:$A$35</c:f>
              <c:numCache>
                <c:formatCode>General</c:formatCode>
                <c:ptCount val="10"/>
                <c:pt idx="0">
                  <c:v>15</c:v>
                </c:pt>
                <c:pt idx="1">
                  <c:v>30</c:v>
                </c:pt>
                <c:pt idx="2">
                  <c:v>50</c:v>
                </c:pt>
                <c:pt idx="3">
                  <c:v>100</c:v>
                </c:pt>
                <c:pt idx="4">
                  <c:v>150</c:v>
                </c:pt>
                <c:pt idx="5">
                  <c:v>200</c:v>
                </c:pt>
                <c:pt idx="6">
                  <c:v>250</c:v>
                </c:pt>
                <c:pt idx="7">
                  <c:v>300</c:v>
                </c:pt>
                <c:pt idx="8">
                  <c:v>350</c:v>
                </c:pt>
                <c:pt idx="9">
                  <c:v>400</c:v>
                </c:pt>
              </c:numCache>
            </c:numRef>
          </c:cat>
          <c:val>
            <c:numRef>
              <c:f>'[1]Self-supply'!$E$26:$E$35</c:f>
              <c:numCache>
                <c:formatCode>0</c:formatCode>
                <c:ptCount val="10"/>
                <c:pt idx="0">
                  <c:v>125</c:v>
                </c:pt>
                <c:pt idx="1">
                  <c:v>62.5</c:v>
                </c:pt>
                <c:pt idx="2" formatCode="0.0">
                  <c:v>37.5</c:v>
                </c:pt>
                <c:pt idx="3" formatCode="0.0">
                  <c:v>18.75</c:v>
                </c:pt>
                <c:pt idx="4" formatCode="0.0">
                  <c:v>12.5</c:v>
                </c:pt>
                <c:pt idx="5" formatCode="0.0">
                  <c:v>9.375</c:v>
                </c:pt>
                <c:pt idx="6" formatCode="0.0">
                  <c:v>7.5</c:v>
                </c:pt>
                <c:pt idx="7" formatCode="0.0">
                  <c:v>6.25</c:v>
                </c:pt>
                <c:pt idx="8" formatCode="0.0">
                  <c:v>5.3571428571428568</c:v>
                </c:pt>
                <c:pt idx="9" formatCode="0.0">
                  <c:v>4.6875</c:v>
                </c:pt>
              </c:numCache>
            </c:numRef>
          </c:val>
          <c:smooth val="0"/>
        </c:ser>
        <c:dLbls>
          <c:showLegendKey val="0"/>
          <c:showVal val="0"/>
          <c:showCatName val="0"/>
          <c:showSerName val="0"/>
          <c:showPercent val="0"/>
          <c:showBubbleSize val="0"/>
        </c:dLbls>
        <c:marker val="1"/>
        <c:smooth val="0"/>
        <c:axId val="1969524256"/>
        <c:axId val="1969513920"/>
      </c:lineChart>
      <c:catAx>
        <c:axId val="1969524256"/>
        <c:scaling>
          <c:orientation val="minMax"/>
        </c:scaling>
        <c:delete val="0"/>
        <c:axPos val="b"/>
        <c:title>
          <c:tx>
            <c:rich>
              <a:bodyPr/>
              <a:lstStyle/>
              <a:p>
                <a:pPr>
                  <a:defRPr sz="1400"/>
                </a:pPr>
                <a:r>
                  <a:rPr lang="en-US" sz="1400"/>
                  <a:t>Number of people covered</a:t>
                </a:r>
              </a:p>
            </c:rich>
          </c:tx>
          <c:overlay val="0"/>
        </c:title>
        <c:numFmt formatCode="General" sourceLinked="1"/>
        <c:majorTickMark val="out"/>
        <c:minorTickMark val="none"/>
        <c:tickLblPos val="nextTo"/>
        <c:crossAx val="1969513920"/>
        <c:crosses val="autoZero"/>
        <c:auto val="0"/>
        <c:lblAlgn val="ctr"/>
        <c:lblOffset val="100"/>
        <c:noMultiLvlLbl val="0"/>
      </c:catAx>
      <c:valAx>
        <c:axId val="1969513920"/>
        <c:scaling>
          <c:orientation val="minMax"/>
        </c:scaling>
        <c:delete val="0"/>
        <c:axPos val="l"/>
        <c:majorGridlines/>
        <c:title>
          <c:tx>
            <c:rich>
              <a:bodyPr rot="-5400000" vert="horz"/>
              <a:lstStyle/>
              <a:p>
                <a:pPr>
                  <a:defRPr sz="1400"/>
                </a:pPr>
                <a:r>
                  <a:rPr lang="en-US" sz="1400"/>
                  <a:t>Cost per head in USD</a:t>
                </a:r>
              </a:p>
            </c:rich>
          </c:tx>
          <c:overlay val="0"/>
        </c:title>
        <c:numFmt formatCode="General" sourceLinked="1"/>
        <c:majorTickMark val="out"/>
        <c:minorTickMark val="none"/>
        <c:tickLblPos val="nextTo"/>
        <c:crossAx val="1969524256"/>
        <c:crosses val="autoZero"/>
        <c:crossBetween val="between"/>
      </c:valAx>
    </c:plotArea>
    <c:legend>
      <c:legendPos val="r"/>
      <c:layout>
        <c:manualLayout>
          <c:xMode val="edge"/>
          <c:yMode val="edge"/>
          <c:x val="0.48081460180766122"/>
          <c:y val="0.16189900731430637"/>
          <c:w val="0.4897310084812187"/>
          <c:h val="0.45901388194990433"/>
        </c:manualLayout>
      </c:layout>
      <c:overlay val="0"/>
      <c:txPr>
        <a:bodyPr/>
        <a:lstStyle/>
        <a:p>
          <a:pPr>
            <a:defRPr sz="1800" b="1"/>
          </a:pPr>
          <a:endParaRPr lang="nl-NL"/>
        </a:p>
      </c:txPr>
    </c:legend>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0.69173</cdr:x>
      <cdr:y>0.42105</cdr:y>
    </cdr:from>
    <cdr:to>
      <cdr:x>0.99248</cdr:x>
      <cdr:y>0.96579</cdr:y>
    </cdr:to>
    <cdr:sp macro="" textlink="">
      <cdr:nvSpPr>
        <cdr:cNvPr id="2" name="TextBox 1"/>
        <cdr:cNvSpPr txBox="1"/>
      </cdr:nvSpPr>
      <cdr:spPr>
        <a:xfrm xmlns:a="http://schemas.openxmlformats.org/drawingml/2006/main">
          <a:off x="5842000" y="2539999"/>
          <a:ext cx="2540000" cy="3286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600"/>
        </a:p>
      </cdr:txBody>
    </cdr:sp>
  </cdr:relSizeAnchor>
  <cdr:relSizeAnchor xmlns:cdr="http://schemas.openxmlformats.org/drawingml/2006/chartDrawing">
    <cdr:from>
      <cdr:x>0.68233</cdr:x>
      <cdr:y>0.22105</cdr:y>
    </cdr:from>
    <cdr:to>
      <cdr:x>0.96805</cdr:x>
      <cdr:y>0.82368</cdr:y>
    </cdr:to>
    <cdr:sp macro="" textlink="">
      <cdr:nvSpPr>
        <cdr:cNvPr id="3" name="TextBox 2"/>
        <cdr:cNvSpPr txBox="1"/>
      </cdr:nvSpPr>
      <cdr:spPr>
        <a:xfrm xmlns:a="http://schemas.openxmlformats.org/drawingml/2006/main">
          <a:off x="5762625" y="1333499"/>
          <a:ext cx="2413000" cy="36353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600" dirty="0"/>
            <a:t>*  77% of communities are smaller than 250 people, and 65% of people live in them.</a:t>
          </a:r>
        </a:p>
        <a:p xmlns:a="http://schemas.openxmlformats.org/drawingml/2006/main">
          <a:r>
            <a:rPr lang="en-GB" sz="1600" dirty="0"/>
            <a:t>* 33% of communities are smaller than 100 </a:t>
          </a:r>
          <a:r>
            <a:rPr lang="en-GB" sz="1600" dirty="0" err="1"/>
            <a:t>inhabiatns</a:t>
          </a:r>
          <a:r>
            <a:rPr lang="en-GB" sz="1600" dirty="0"/>
            <a:t> and 14% of people live in them</a:t>
          </a:r>
        </a:p>
        <a:p xmlns:a="http://schemas.openxmlformats.org/drawingml/2006/main">
          <a:r>
            <a:rPr lang="en-GB" sz="1600" dirty="0"/>
            <a:t>*  When coverage</a:t>
          </a:r>
          <a:r>
            <a:rPr lang="en-GB" sz="1600" baseline="0" dirty="0"/>
            <a:t> reaches 69% if all larger communities are prioritised, 54% of communities remain unserved</a:t>
          </a:r>
          <a:endParaRPr lang="en-GB" sz="16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019E4B-1438-41DB-ABEE-AECF8390A2C8}" type="datetimeFigureOut">
              <a:rPr lang="en-US" smtClean="0"/>
              <a:t>8/1/2017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C6325C-C9D6-4453-AB92-5F5743FBB41C}" type="slidenum">
              <a:rPr lang="en-US" smtClean="0"/>
              <a:t>‹nr.›</a:t>
            </a:fld>
            <a:endParaRPr lang="en-US"/>
          </a:p>
        </p:txBody>
      </p:sp>
    </p:spTree>
    <p:extLst>
      <p:ext uri="{BB962C8B-B14F-4D97-AF65-F5344CB8AC3E}">
        <p14:creationId xmlns:p14="http://schemas.microsoft.com/office/powerpoint/2010/main" val="4004540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GB" dirty="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05" indent="-285732" eaLnBrk="0" hangingPunct="0">
              <a:defRPr>
                <a:solidFill>
                  <a:schemeClr val="tx1"/>
                </a:solidFill>
                <a:latin typeface="Arial" charset="0"/>
                <a:cs typeface="Arial" charset="0"/>
              </a:defRPr>
            </a:lvl2pPr>
            <a:lvl3pPr marL="1142931" indent="-228586" eaLnBrk="0" hangingPunct="0">
              <a:defRPr>
                <a:solidFill>
                  <a:schemeClr val="tx1"/>
                </a:solidFill>
                <a:latin typeface="Arial" charset="0"/>
                <a:cs typeface="Arial" charset="0"/>
              </a:defRPr>
            </a:lvl3pPr>
            <a:lvl4pPr marL="1600102" indent="-228586" eaLnBrk="0" hangingPunct="0">
              <a:defRPr>
                <a:solidFill>
                  <a:schemeClr val="tx1"/>
                </a:solidFill>
                <a:latin typeface="Arial" charset="0"/>
                <a:cs typeface="Arial" charset="0"/>
              </a:defRPr>
            </a:lvl4pPr>
            <a:lvl5pPr marL="2057275" indent="-228586" eaLnBrk="0" hangingPunct="0">
              <a:defRPr>
                <a:solidFill>
                  <a:schemeClr val="tx1"/>
                </a:solidFill>
                <a:latin typeface="Arial" charset="0"/>
                <a:cs typeface="Arial" charset="0"/>
              </a:defRPr>
            </a:lvl5pPr>
            <a:lvl6pPr marL="2514447" indent="-228586" eaLnBrk="0" fontAlgn="base" hangingPunct="0">
              <a:spcBef>
                <a:spcPct val="0"/>
              </a:spcBef>
              <a:spcAft>
                <a:spcPct val="0"/>
              </a:spcAft>
              <a:defRPr>
                <a:solidFill>
                  <a:schemeClr val="tx1"/>
                </a:solidFill>
                <a:latin typeface="Arial" charset="0"/>
                <a:cs typeface="Arial" charset="0"/>
              </a:defRPr>
            </a:lvl6pPr>
            <a:lvl7pPr marL="2971619" indent="-228586" eaLnBrk="0" fontAlgn="base" hangingPunct="0">
              <a:spcBef>
                <a:spcPct val="0"/>
              </a:spcBef>
              <a:spcAft>
                <a:spcPct val="0"/>
              </a:spcAft>
              <a:defRPr>
                <a:solidFill>
                  <a:schemeClr val="tx1"/>
                </a:solidFill>
                <a:latin typeface="Arial" charset="0"/>
                <a:cs typeface="Arial" charset="0"/>
              </a:defRPr>
            </a:lvl7pPr>
            <a:lvl8pPr marL="3428792" indent="-228586" eaLnBrk="0" fontAlgn="base" hangingPunct="0">
              <a:spcBef>
                <a:spcPct val="0"/>
              </a:spcBef>
              <a:spcAft>
                <a:spcPct val="0"/>
              </a:spcAft>
              <a:defRPr>
                <a:solidFill>
                  <a:schemeClr val="tx1"/>
                </a:solidFill>
                <a:latin typeface="Arial" charset="0"/>
                <a:cs typeface="Arial" charset="0"/>
              </a:defRPr>
            </a:lvl8pPr>
            <a:lvl9pPr marL="3885964" indent="-228586" eaLnBrk="0" fontAlgn="base" hangingPunct="0">
              <a:spcBef>
                <a:spcPct val="0"/>
              </a:spcBef>
              <a:spcAft>
                <a:spcPct val="0"/>
              </a:spcAft>
              <a:defRPr>
                <a:solidFill>
                  <a:schemeClr val="tx1"/>
                </a:solidFill>
                <a:latin typeface="Arial" charset="0"/>
                <a:cs typeface="Arial" charset="0"/>
              </a:defRPr>
            </a:lvl9pPr>
          </a:lstStyle>
          <a:p>
            <a:pPr eaLnBrk="1" hangingPunct="1"/>
            <a:fld id="{99F322FE-520C-49AF-9AF4-0A34D7B7716E}" type="slidenum">
              <a:rPr lang="en-US" smtClean="0"/>
              <a:pPr eaLnBrk="1" hangingPunct="1"/>
              <a:t>2</a:t>
            </a:fld>
            <a:endParaRPr lang="en-US" smtClean="0"/>
          </a:p>
        </p:txBody>
      </p:sp>
    </p:spTree>
    <p:extLst>
      <p:ext uri="{BB962C8B-B14F-4D97-AF65-F5344CB8AC3E}">
        <p14:creationId xmlns:p14="http://schemas.microsoft.com/office/powerpoint/2010/main" val="3737612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de-DE" dirty="0" smtClean="0"/>
              <a:t>Key message:</a:t>
            </a:r>
          </a:p>
          <a:p>
            <a:pPr eaLnBrk="1" hangingPunct="1">
              <a:spcBef>
                <a:spcPct val="0"/>
              </a:spcBef>
            </a:pPr>
            <a:endParaRPr lang="en-GB" altLang="de-DE" dirty="0" smtClean="0"/>
          </a:p>
          <a:p>
            <a:pPr eaLnBrk="1" hangingPunct="1">
              <a:spcBef>
                <a:spcPct val="0"/>
              </a:spcBef>
            </a:pPr>
            <a:r>
              <a:rPr lang="en-GB" altLang="de-DE" dirty="0" smtClean="0"/>
              <a:t>The core principle behind Self-supply is allowing people to climb the water ladder according</a:t>
            </a:r>
            <a:r>
              <a:rPr lang="en-GB" altLang="de-DE" baseline="0" dirty="0" smtClean="0"/>
              <a:t> to their priorities and means</a:t>
            </a:r>
            <a:r>
              <a:rPr lang="en-GB" altLang="de-DE" dirty="0" smtClean="0"/>
              <a:t>. </a:t>
            </a:r>
          </a:p>
          <a:p>
            <a:pPr eaLnBrk="1" hangingPunct="1">
              <a:spcBef>
                <a:spcPct val="0"/>
              </a:spcBef>
            </a:pPr>
            <a:endParaRPr lang="en-GB" altLang="de-DE" dirty="0" smtClean="0"/>
          </a:p>
          <a:p>
            <a:pPr eaLnBrk="1" hangingPunct="1">
              <a:spcBef>
                <a:spcPct val="0"/>
              </a:spcBef>
            </a:pPr>
            <a:r>
              <a:rPr lang="en-GB" altLang="de-DE" dirty="0" smtClean="0"/>
              <a:t>Households can invest in incremental steps for improving own supplies and in improving water quality. </a:t>
            </a:r>
          </a:p>
          <a:p>
            <a:pPr eaLnBrk="1" hangingPunct="1">
              <a:spcBef>
                <a:spcPct val="0"/>
              </a:spcBef>
            </a:pPr>
            <a:endParaRPr lang="en-GB" altLang="de-DE" dirty="0" smtClean="0"/>
          </a:p>
          <a:p>
            <a:pPr eaLnBrk="1" hangingPunct="1">
              <a:spcBef>
                <a:spcPct val="0"/>
              </a:spcBef>
            </a:pPr>
            <a:r>
              <a:rPr lang="en-GB" altLang="de-DE" dirty="0" smtClean="0"/>
              <a:t>In rural areas often</a:t>
            </a:r>
            <a:r>
              <a:rPr lang="en-GB" altLang="de-DE" baseline="0" dirty="0" smtClean="0"/>
              <a:t> people still use open water sources. Through Self-supply they climb up  ladder. Initially the first steps might not reach the “improved” level according to WHO/JMP standards, however little by little they climb higher. It is most likely that there is not sufficient funding to implement communal water supplies everywhere to move all people up the ladder from basic steps to higher, improved steps in one go.</a:t>
            </a:r>
            <a:endParaRPr lang="en-US" altLang="de-DE" dirty="0"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8700" indent="-287962" eaLnBrk="0" hangingPunct="0">
              <a:spcBef>
                <a:spcPct val="30000"/>
              </a:spcBef>
              <a:defRPr sz="1200">
                <a:solidFill>
                  <a:schemeClr val="tx1"/>
                </a:solidFill>
                <a:latin typeface="Calibri" pitchFamily="34" charset="0"/>
              </a:defRPr>
            </a:lvl2pPr>
            <a:lvl3pPr marL="1151845" indent="-230369" eaLnBrk="0" hangingPunct="0">
              <a:spcBef>
                <a:spcPct val="30000"/>
              </a:spcBef>
              <a:defRPr sz="1200">
                <a:solidFill>
                  <a:schemeClr val="tx1"/>
                </a:solidFill>
                <a:latin typeface="Calibri" pitchFamily="34" charset="0"/>
              </a:defRPr>
            </a:lvl3pPr>
            <a:lvl4pPr marL="1612584" indent="-230369" eaLnBrk="0" hangingPunct="0">
              <a:spcBef>
                <a:spcPct val="30000"/>
              </a:spcBef>
              <a:defRPr sz="1200">
                <a:solidFill>
                  <a:schemeClr val="tx1"/>
                </a:solidFill>
                <a:latin typeface="Calibri" pitchFamily="34" charset="0"/>
              </a:defRPr>
            </a:lvl4pPr>
            <a:lvl5pPr marL="2073322" indent="-230369" eaLnBrk="0" hangingPunct="0">
              <a:spcBef>
                <a:spcPct val="30000"/>
              </a:spcBef>
              <a:defRPr sz="1200">
                <a:solidFill>
                  <a:schemeClr val="tx1"/>
                </a:solidFill>
                <a:latin typeface="Calibri" pitchFamily="34" charset="0"/>
              </a:defRPr>
            </a:lvl5pPr>
            <a:lvl6pPr marL="2534060" indent="-230369" eaLnBrk="0" fontAlgn="base" hangingPunct="0">
              <a:spcBef>
                <a:spcPct val="30000"/>
              </a:spcBef>
              <a:spcAft>
                <a:spcPct val="0"/>
              </a:spcAft>
              <a:defRPr sz="1200">
                <a:solidFill>
                  <a:schemeClr val="tx1"/>
                </a:solidFill>
                <a:latin typeface="Calibri" pitchFamily="34" charset="0"/>
              </a:defRPr>
            </a:lvl6pPr>
            <a:lvl7pPr marL="2994798" indent="-230369" eaLnBrk="0" fontAlgn="base" hangingPunct="0">
              <a:spcBef>
                <a:spcPct val="30000"/>
              </a:spcBef>
              <a:spcAft>
                <a:spcPct val="0"/>
              </a:spcAft>
              <a:defRPr sz="1200">
                <a:solidFill>
                  <a:schemeClr val="tx1"/>
                </a:solidFill>
                <a:latin typeface="Calibri" pitchFamily="34" charset="0"/>
              </a:defRPr>
            </a:lvl7pPr>
            <a:lvl8pPr marL="3455536" indent="-230369" eaLnBrk="0" fontAlgn="base" hangingPunct="0">
              <a:spcBef>
                <a:spcPct val="30000"/>
              </a:spcBef>
              <a:spcAft>
                <a:spcPct val="0"/>
              </a:spcAft>
              <a:defRPr sz="1200">
                <a:solidFill>
                  <a:schemeClr val="tx1"/>
                </a:solidFill>
                <a:latin typeface="Calibri" pitchFamily="34" charset="0"/>
              </a:defRPr>
            </a:lvl8pPr>
            <a:lvl9pPr marL="3916274" indent="-23036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47D85B0-8165-4046-82E6-0F23756AAFEE}" type="slidenum">
              <a:rPr lang="en-US" altLang="de-DE" smtClean="0">
                <a:latin typeface="Arial" charset="0"/>
              </a:rPr>
              <a:pPr eaLnBrk="1" hangingPunct="1">
                <a:spcBef>
                  <a:spcPct val="0"/>
                </a:spcBef>
              </a:pPr>
              <a:t>5</a:t>
            </a:fld>
            <a:endParaRPr lang="en-US" altLang="de-DE" smtClean="0">
              <a:latin typeface="Arial" charset="0"/>
            </a:endParaRPr>
          </a:p>
        </p:txBody>
      </p:sp>
    </p:spTree>
    <p:extLst>
      <p:ext uri="{BB962C8B-B14F-4D97-AF65-F5344CB8AC3E}">
        <p14:creationId xmlns:p14="http://schemas.microsoft.com/office/powerpoint/2010/main" val="3248856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cost effective additional</a:t>
            </a:r>
            <a:r>
              <a:rPr lang="en-GB" baseline="0" dirty="0" smtClean="0"/>
              <a:t> option is supporting better self-supply  over to Pete</a:t>
            </a:r>
            <a:endParaRPr lang="en-GB" dirty="0"/>
          </a:p>
        </p:txBody>
      </p:sp>
      <p:sp>
        <p:nvSpPr>
          <p:cNvPr id="4" name="Slide Number Placeholder 3"/>
          <p:cNvSpPr>
            <a:spLocks noGrp="1"/>
          </p:cNvSpPr>
          <p:nvPr>
            <p:ph type="sldNum" sz="quarter" idx="10"/>
          </p:nvPr>
        </p:nvSpPr>
        <p:spPr/>
        <p:txBody>
          <a:bodyPr/>
          <a:lstStyle/>
          <a:p>
            <a:fld id="{41EBB366-F586-43B5-85AA-010B34B91065}" type="slidenum">
              <a:rPr lang="en-GB" smtClean="0"/>
              <a:t>6</a:t>
            </a:fld>
            <a:endParaRPr lang="en-GB"/>
          </a:p>
        </p:txBody>
      </p:sp>
    </p:spTree>
    <p:extLst>
      <p:ext uri="{BB962C8B-B14F-4D97-AF65-F5344CB8AC3E}">
        <p14:creationId xmlns:p14="http://schemas.microsoft.com/office/powerpoint/2010/main" val="3447126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lgn="ctr"/>
            <a:endParaRPr lang="en-US" dirty="0"/>
          </a:p>
          <a:p>
            <a:pPr algn="just"/>
            <a:r>
              <a:rPr lang="en-GB" dirty="0"/>
              <a:t>If a blended approach is followed to achieve universal access, total LCC costs can be reduced by about 48% which is equal to about US$ 330 million.</a:t>
            </a:r>
          </a:p>
          <a:p>
            <a:pPr algn="just"/>
            <a:endParaRPr lang="en-GB" dirty="0"/>
          </a:p>
          <a:p>
            <a:pPr algn="just"/>
            <a:r>
              <a:rPr lang="en-GB" dirty="0"/>
              <a:t>For every 1 US$ invested by government in supported Self- supply, about 2-3 US$ investments are leveraged by households.</a:t>
            </a:r>
          </a:p>
          <a:p>
            <a:pPr algn="just"/>
            <a:endParaRPr lang="en-GB" dirty="0"/>
          </a:p>
          <a:p>
            <a:pPr algn="just"/>
            <a:endParaRPr lang="en-GB" dirty="0"/>
          </a:p>
          <a:p>
            <a:pPr algn="just" defTabSz="914345">
              <a:defRPr/>
            </a:pPr>
            <a:r>
              <a:rPr lang="en-GB" dirty="0"/>
              <a:t>Achieving universal access following communal supply approaches alone, is just not feasible and affordable! The only realistic approach to achieve SDG in rural areas is by following a blended approach which includes supported Self-supply.</a:t>
            </a:r>
            <a:endParaRPr lang="en-US" dirty="0"/>
          </a:p>
          <a:p>
            <a:pPr algn="just"/>
            <a:endParaRPr lang="en-US" dirty="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05" indent="-285732" eaLnBrk="0" hangingPunct="0">
              <a:defRPr>
                <a:solidFill>
                  <a:schemeClr val="tx1"/>
                </a:solidFill>
                <a:latin typeface="Arial" charset="0"/>
                <a:cs typeface="Arial" charset="0"/>
              </a:defRPr>
            </a:lvl2pPr>
            <a:lvl3pPr marL="1142931" indent="-228586" eaLnBrk="0" hangingPunct="0">
              <a:defRPr>
                <a:solidFill>
                  <a:schemeClr val="tx1"/>
                </a:solidFill>
                <a:latin typeface="Arial" charset="0"/>
                <a:cs typeface="Arial" charset="0"/>
              </a:defRPr>
            </a:lvl3pPr>
            <a:lvl4pPr marL="1600102" indent="-228586" eaLnBrk="0" hangingPunct="0">
              <a:defRPr>
                <a:solidFill>
                  <a:schemeClr val="tx1"/>
                </a:solidFill>
                <a:latin typeface="Arial" charset="0"/>
                <a:cs typeface="Arial" charset="0"/>
              </a:defRPr>
            </a:lvl4pPr>
            <a:lvl5pPr marL="2057275" indent="-228586" eaLnBrk="0" hangingPunct="0">
              <a:defRPr>
                <a:solidFill>
                  <a:schemeClr val="tx1"/>
                </a:solidFill>
                <a:latin typeface="Arial" charset="0"/>
                <a:cs typeface="Arial" charset="0"/>
              </a:defRPr>
            </a:lvl5pPr>
            <a:lvl6pPr marL="2514447" indent="-228586" eaLnBrk="0" fontAlgn="base" hangingPunct="0">
              <a:spcBef>
                <a:spcPct val="0"/>
              </a:spcBef>
              <a:spcAft>
                <a:spcPct val="0"/>
              </a:spcAft>
              <a:defRPr>
                <a:solidFill>
                  <a:schemeClr val="tx1"/>
                </a:solidFill>
                <a:latin typeface="Arial" charset="0"/>
                <a:cs typeface="Arial" charset="0"/>
              </a:defRPr>
            </a:lvl6pPr>
            <a:lvl7pPr marL="2971619" indent="-228586" eaLnBrk="0" fontAlgn="base" hangingPunct="0">
              <a:spcBef>
                <a:spcPct val="0"/>
              </a:spcBef>
              <a:spcAft>
                <a:spcPct val="0"/>
              </a:spcAft>
              <a:defRPr>
                <a:solidFill>
                  <a:schemeClr val="tx1"/>
                </a:solidFill>
                <a:latin typeface="Arial" charset="0"/>
                <a:cs typeface="Arial" charset="0"/>
              </a:defRPr>
            </a:lvl7pPr>
            <a:lvl8pPr marL="3428792" indent="-228586" eaLnBrk="0" fontAlgn="base" hangingPunct="0">
              <a:spcBef>
                <a:spcPct val="0"/>
              </a:spcBef>
              <a:spcAft>
                <a:spcPct val="0"/>
              </a:spcAft>
              <a:defRPr>
                <a:solidFill>
                  <a:schemeClr val="tx1"/>
                </a:solidFill>
                <a:latin typeface="Arial" charset="0"/>
                <a:cs typeface="Arial" charset="0"/>
              </a:defRPr>
            </a:lvl8pPr>
            <a:lvl9pPr marL="3885964" indent="-228586" eaLnBrk="0" fontAlgn="base" hangingPunct="0">
              <a:spcBef>
                <a:spcPct val="0"/>
              </a:spcBef>
              <a:spcAft>
                <a:spcPct val="0"/>
              </a:spcAft>
              <a:defRPr>
                <a:solidFill>
                  <a:schemeClr val="tx1"/>
                </a:solidFill>
                <a:latin typeface="Arial" charset="0"/>
                <a:cs typeface="Arial" charset="0"/>
              </a:defRPr>
            </a:lvl9pPr>
          </a:lstStyle>
          <a:p>
            <a:pPr eaLnBrk="1" hangingPunct="1"/>
            <a:fld id="{99F322FE-520C-49AF-9AF4-0A34D7B7716E}" type="slidenum">
              <a:rPr lang="en-US" smtClean="0"/>
              <a:pPr eaLnBrk="1" hangingPunct="1"/>
              <a:t>7</a:t>
            </a:fld>
            <a:endParaRPr lang="en-US" smtClean="0"/>
          </a:p>
        </p:txBody>
      </p:sp>
    </p:spTree>
    <p:extLst>
      <p:ext uri="{BB962C8B-B14F-4D97-AF65-F5344CB8AC3E}">
        <p14:creationId xmlns:p14="http://schemas.microsoft.com/office/powerpoint/2010/main" val="3453109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E7B928-FF05-4680-B9E6-9CBF46CCBEEC}" type="datetimeFigureOut">
              <a:rPr lang="en-US" smtClean="0"/>
              <a:t>8/1/2017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EA07C-EE9C-40C2-ADB5-5ED734F62BC1}" type="slidenum">
              <a:rPr lang="en-US" smtClean="0"/>
              <a:t>‹nr.›</a:t>
            </a:fld>
            <a:endParaRPr lang="en-US"/>
          </a:p>
        </p:txBody>
      </p:sp>
    </p:spTree>
    <p:extLst>
      <p:ext uri="{BB962C8B-B14F-4D97-AF65-F5344CB8AC3E}">
        <p14:creationId xmlns:p14="http://schemas.microsoft.com/office/powerpoint/2010/main" val="1142285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E7B928-FF05-4680-B9E6-9CBF46CCBEEC}" type="datetimeFigureOut">
              <a:rPr lang="en-US" smtClean="0"/>
              <a:t>8/1/2017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EA07C-EE9C-40C2-ADB5-5ED734F62BC1}" type="slidenum">
              <a:rPr lang="en-US" smtClean="0"/>
              <a:t>‹nr.›</a:t>
            </a:fld>
            <a:endParaRPr lang="en-US"/>
          </a:p>
        </p:txBody>
      </p:sp>
    </p:spTree>
    <p:extLst>
      <p:ext uri="{BB962C8B-B14F-4D97-AF65-F5344CB8AC3E}">
        <p14:creationId xmlns:p14="http://schemas.microsoft.com/office/powerpoint/2010/main" val="4099523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E7B928-FF05-4680-B9E6-9CBF46CCBEEC}" type="datetimeFigureOut">
              <a:rPr lang="en-US" smtClean="0"/>
              <a:t>8/1/2017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EA07C-EE9C-40C2-ADB5-5ED734F62BC1}" type="slidenum">
              <a:rPr lang="en-US" smtClean="0"/>
              <a:t>‹nr.›</a:t>
            </a:fld>
            <a:endParaRPr lang="en-US"/>
          </a:p>
        </p:txBody>
      </p:sp>
    </p:spTree>
    <p:extLst>
      <p:ext uri="{BB962C8B-B14F-4D97-AF65-F5344CB8AC3E}">
        <p14:creationId xmlns:p14="http://schemas.microsoft.com/office/powerpoint/2010/main" val="683867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E7B928-FF05-4680-B9E6-9CBF46CCBEEC}" type="datetimeFigureOut">
              <a:rPr lang="en-US" smtClean="0"/>
              <a:t>8/1/2017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EA07C-EE9C-40C2-ADB5-5ED734F62BC1}" type="slidenum">
              <a:rPr lang="en-US" smtClean="0"/>
              <a:t>‹nr.›</a:t>
            </a:fld>
            <a:endParaRPr lang="en-US"/>
          </a:p>
        </p:txBody>
      </p:sp>
    </p:spTree>
    <p:extLst>
      <p:ext uri="{BB962C8B-B14F-4D97-AF65-F5344CB8AC3E}">
        <p14:creationId xmlns:p14="http://schemas.microsoft.com/office/powerpoint/2010/main" val="3202474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E7B928-FF05-4680-B9E6-9CBF46CCBEEC}" type="datetimeFigureOut">
              <a:rPr lang="en-US" smtClean="0"/>
              <a:t>8/1/2017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EA07C-EE9C-40C2-ADB5-5ED734F62BC1}" type="slidenum">
              <a:rPr lang="en-US" smtClean="0"/>
              <a:t>‹nr.›</a:t>
            </a:fld>
            <a:endParaRPr lang="en-US"/>
          </a:p>
        </p:txBody>
      </p:sp>
    </p:spTree>
    <p:extLst>
      <p:ext uri="{BB962C8B-B14F-4D97-AF65-F5344CB8AC3E}">
        <p14:creationId xmlns:p14="http://schemas.microsoft.com/office/powerpoint/2010/main" val="19462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E7B928-FF05-4680-B9E6-9CBF46CCBEEC}" type="datetimeFigureOut">
              <a:rPr lang="en-US" smtClean="0"/>
              <a:t>8/1/2017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1EA07C-EE9C-40C2-ADB5-5ED734F62BC1}" type="slidenum">
              <a:rPr lang="en-US" smtClean="0"/>
              <a:t>‹nr.›</a:t>
            </a:fld>
            <a:endParaRPr lang="en-US"/>
          </a:p>
        </p:txBody>
      </p:sp>
    </p:spTree>
    <p:extLst>
      <p:ext uri="{BB962C8B-B14F-4D97-AF65-F5344CB8AC3E}">
        <p14:creationId xmlns:p14="http://schemas.microsoft.com/office/powerpoint/2010/main" val="3319075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E7B928-FF05-4680-B9E6-9CBF46CCBEEC}" type="datetimeFigureOut">
              <a:rPr lang="en-US" smtClean="0"/>
              <a:t>8/1/2017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1EA07C-EE9C-40C2-ADB5-5ED734F62BC1}" type="slidenum">
              <a:rPr lang="en-US" smtClean="0"/>
              <a:t>‹nr.›</a:t>
            </a:fld>
            <a:endParaRPr lang="en-US"/>
          </a:p>
        </p:txBody>
      </p:sp>
    </p:spTree>
    <p:extLst>
      <p:ext uri="{BB962C8B-B14F-4D97-AF65-F5344CB8AC3E}">
        <p14:creationId xmlns:p14="http://schemas.microsoft.com/office/powerpoint/2010/main" val="923394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chemeClr val="tx2"/>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60E7B928-FF05-4680-B9E6-9CBF46CCBEEC}" type="datetimeFigureOut">
              <a:rPr lang="en-US" smtClean="0"/>
              <a:t>8/1/2017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1EA07C-EE9C-40C2-ADB5-5ED734F62BC1}" type="slidenum">
              <a:rPr lang="en-US" smtClean="0"/>
              <a:t>‹nr.›</a:t>
            </a:fld>
            <a:endParaRPr lang="en-US"/>
          </a:p>
        </p:txBody>
      </p:sp>
    </p:spTree>
    <p:extLst>
      <p:ext uri="{BB962C8B-B14F-4D97-AF65-F5344CB8AC3E}">
        <p14:creationId xmlns:p14="http://schemas.microsoft.com/office/powerpoint/2010/main" val="2823666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E7B928-FF05-4680-B9E6-9CBF46CCBEEC}" type="datetimeFigureOut">
              <a:rPr lang="en-US" smtClean="0"/>
              <a:t>8/1/2017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1EA07C-EE9C-40C2-ADB5-5ED734F62BC1}" type="slidenum">
              <a:rPr lang="en-US" smtClean="0"/>
              <a:t>‹nr.›</a:t>
            </a:fld>
            <a:endParaRPr lang="en-US"/>
          </a:p>
        </p:txBody>
      </p:sp>
    </p:spTree>
    <p:extLst>
      <p:ext uri="{BB962C8B-B14F-4D97-AF65-F5344CB8AC3E}">
        <p14:creationId xmlns:p14="http://schemas.microsoft.com/office/powerpoint/2010/main" val="3236187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E7B928-FF05-4680-B9E6-9CBF46CCBEEC}" type="datetimeFigureOut">
              <a:rPr lang="en-US" smtClean="0"/>
              <a:t>8/1/2017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1EA07C-EE9C-40C2-ADB5-5ED734F62BC1}" type="slidenum">
              <a:rPr lang="en-US" smtClean="0"/>
              <a:t>‹nr.›</a:t>
            </a:fld>
            <a:endParaRPr lang="en-US"/>
          </a:p>
        </p:txBody>
      </p:sp>
    </p:spTree>
    <p:extLst>
      <p:ext uri="{BB962C8B-B14F-4D97-AF65-F5344CB8AC3E}">
        <p14:creationId xmlns:p14="http://schemas.microsoft.com/office/powerpoint/2010/main" val="2655738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E7B928-FF05-4680-B9E6-9CBF46CCBEEC}" type="datetimeFigureOut">
              <a:rPr lang="en-US" smtClean="0"/>
              <a:t>8/1/2017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1EA07C-EE9C-40C2-ADB5-5ED734F62BC1}" type="slidenum">
              <a:rPr lang="en-US" smtClean="0"/>
              <a:t>‹nr.›</a:t>
            </a:fld>
            <a:endParaRPr lang="en-US"/>
          </a:p>
        </p:txBody>
      </p:sp>
    </p:spTree>
    <p:extLst>
      <p:ext uri="{BB962C8B-B14F-4D97-AF65-F5344CB8AC3E}">
        <p14:creationId xmlns:p14="http://schemas.microsoft.com/office/powerpoint/2010/main" val="459546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E7B928-FF05-4680-B9E6-9CBF46CCBEEC}" type="datetimeFigureOut">
              <a:rPr lang="en-US" smtClean="0"/>
              <a:t>8/1/2017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1EA07C-EE9C-40C2-ADB5-5ED734F62BC1}" type="slidenum">
              <a:rPr lang="en-US" smtClean="0"/>
              <a:t>‹nr.›</a:t>
            </a:fld>
            <a:endParaRPr lang="en-US"/>
          </a:p>
        </p:txBody>
      </p:sp>
    </p:spTree>
    <p:extLst>
      <p:ext uri="{BB962C8B-B14F-4D97-AF65-F5344CB8AC3E}">
        <p14:creationId xmlns:p14="http://schemas.microsoft.com/office/powerpoint/2010/main" val="1907392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4953000" y="609600"/>
            <a:ext cx="3810000" cy="5791200"/>
          </a:xfrm>
        </p:spPr>
        <p:txBody>
          <a:bodyPr>
            <a:normAutofit fontScale="90000"/>
          </a:bodyPr>
          <a:lstStyle/>
          <a:p>
            <a:pPr algn="l"/>
            <a:r>
              <a:rPr lang="en-GB" sz="4000" b="1" dirty="0" smtClean="0">
                <a:solidFill>
                  <a:schemeClr val="tx2"/>
                </a:solidFill>
              </a:rPr>
              <a:t>Making </a:t>
            </a:r>
            <a:r>
              <a:rPr lang="en-GB" sz="4000" b="1" dirty="0">
                <a:solidFill>
                  <a:schemeClr val="tx2"/>
                </a:solidFill>
              </a:rPr>
              <a:t>Universal Access to Water Affordable in Zambia and Zimbabwe</a:t>
            </a:r>
            <a:r>
              <a:rPr lang="en-US" sz="4000" b="1" dirty="0"/>
              <a:t/>
            </a:r>
            <a:br>
              <a:rPr lang="en-US" sz="4000" b="1" dirty="0"/>
            </a:br>
            <a:r>
              <a:rPr lang="en-US" sz="2400" b="1" dirty="0" smtClean="0">
                <a:solidFill>
                  <a:schemeClr val="tx2"/>
                </a:solidFill>
              </a:rPr>
              <a:t/>
            </a:r>
            <a:br>
              <a:rPr lang="en-US" sz="2400" b="1" dirty="0" smtClean="0">
                <a:solidFill>
                  <a:schemeClr val="tx2"/>
                </a:solidFill>
              </a:rPr>
            </a:br>
            <a:r>
              <a:rPr lang="en-US" sz="2000" b="1" dirty="0" smtClean="0">
                <a:solidFill>
                  <a:schemeClr val="accent1"/>
                </a:solidFill>
              </a:rPr>
              <a:t/>
            </a:r>
            <a:br>
              <a:rPr lang="en-US" sz="2000" b="1" dirty="0" smtClean="0">
                <a:solidFill>
                  <a:schemeClr val="accent1"/>
                </a:solidFill>
              </a:rPr>
            </a:br>
            <a:r>
              <a:rPr lang="en-US" sz="2000" b="1" dirty="0" smtClean="0">
                <a:solidFill>
                  <a:schemeClr val="accent1"/>
                </a:solidFill>
              </a:rPr>
              <a:t/>
            </a:r>
            <a:br>
              <a:rPr lang="en-US" sz="2000" b="1" dirty="0" smtClean="0">
                <a:solidFill>
                  <a:schemeClr val="accent1"/>
                </a:solidFill>
              </a:rPr>
            </a:br>
            <a:r>
              <a:rPr lang="en-US" sz="2200" b="1" dirty="0" smtClean="0">
                <a:solidFill>
                  <a:schemeClr val="accent1"/>
                </a:solidFill>
              </a:rPr>
              <a:t>Dr. Sally Sutton</a:t>
            </a:r>
            <a:br>
              <a:rPr lang="en-US" sz="2200" b="1" dirty="0" smtClean="0">
                <a:solidFill>
                  <a:schemeClr val="accent1"/>
                </a:solidFill>
              </a:rPr>
            </a:br>
            <a:r>
              <a:rPr lang="en-US" sz="2200" b="1" dirty="0" smtClean="0">
                <a:solidFill>
                  <a:schemeClr val="accent1"/>
                </a:solidFill>
              </a:rPr>
              <a:t>Independent Consultant</a:t>
            </a:r>
            <a:br>
              <a:rPr lang="en-US" sz="2200" b="1" dirty="0" smtClean="0">
                <a:solidFill>
                  <a:schemeClr val="accent1"/>
                </a:solidFill>
              </a:rPr>
            </a:br>
            <a:r>
              <a:rPr lang="en-US" sz="2200" b="1" dirty="0" smtClean="0">
                <a:solidFill>
                  <a:schemeClr val="accent1"/>
                </a:solidFill>
              </a:rPr>
              <a:t/>
            </a:r>
            <a:br>
              <a:rPr lang="en-US" sz="2200" b="1" dirty="0" smtClean="0">
                <a:solidFill>
                  <a:schemeClr val="accent1"/>
                </a:solidFill>
              </a:rPr>
            </a:br>
            <a:r>
              <a:rPr lang="en-US" sz="2200" b="1" dirty="0" smtClean="0">
                <a:solidFill>
                  <a:schemeClr val="accent1"/>
                </a:solidFill>
              </a:rPr>
              <a:t>Dr. Peter Harvey</a:t>
            </a:r>
            <a:br>
              <a:rPr lang="en-US" sz="2200" b="1" dirty="0" smtClean="0">
                <a:solidFill>
                  <a:schemeClr val="accent1"/>
                </a:solidFill>
              </a:rPr>
            </a:br>
            <a:r>
              <a:rPr lang="en-US" sz="2200" b="1" dirty="0" smtClean="0">
                <a:solidFill>
                  <a:schemeClr val="accent1"/>
                </a:solidFill>
              </a:rPr>
              <a:t>UNICEF </a:t>
            </a:r>
            <a:br>
              <a:rPr lang="en-US" sz="2200" b="1" dirty="0" smtClean="0">
                <a:solidFill>
                  <a:schemeClr val="accent1"/>
                </a:solidFill>
              </a:rPr>
            </a:br>
            <a:endParaRPr lang="en-US" sz="2200" dirty="0" smtClean="0">
              <a:solidFill>
                <a:schemeClr val="accent1"/>
              </a:solidFill>
            </a:endParaRPr>
          </a:p>
        </p:txBody>
      </p:sp>
      <p:pic>
        <p:nvPicPr>
          <p:cNvPr id="12" name="Picture 12" descr="IMG_010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5875" y="3526539"/>
            <a:ext cx="4045292" cy="3035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IMG_108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875" y="361217"/>
            <a:ext cx="4045292" cy="2817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5694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E:\UNICEF Zambia\Self Supply\Luapula pics\IMG_099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310" y="0"/>
            <a:ext cx="457169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99" y="3429000"/>
            <a:ext cx="4572001" cy="3429001"/>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7083" t="-932" r="21634" b="17490"/>
          <a:stretch/>
        </p:blipFill>
        <p:spPr bwMode="auto">
          <a:xfrm>
            <a:off x="0" y="-76201"/>
            <a:ext cx="4572155" cy="6934201"/>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28600" y="5162550"/>
            <a:ext cx="3962400" cy="769441"/>
          </a:xfrm>
          <a:prstGeom prst="rect">
            <a:avLst/>
          </a:prstGeom>
          <a:noFill/>
        </p:spPr>
        <p:txBody>
          <a:bodyPr wrap="square" rtlCol="0">
            <a:spAutoFit/>
          </a:bodyPr>
          <a:lstStyle/>
          <a:p>
            <a:r>
              <a:rPr lang="en-US" sz="4400" b="1" dirty="0" smtClean="0">
                <a:solidFill>
                  <a:schemeClr val="bg1"/>
                </a:solidFill>
              </a:rPr>
              <a:t>Thank You</a:t>
            </a:r>
            <a:endParaRPr lang="en-US" sz="4400" b="1" dirty="0">
              <a:solidFill>
                <a:schemeClr val="bg1"/>
              </a:solidFill>
            </a:endParaRPr>
          </a:p>
        </p:txBody>
      </p:sp>
    </p:spTree>
    <p:extLst>
      <p:ext uri="{BB962C8B-B14F-4D97-AF65-F5344CB8AC3E}">
        <p14:creationId xmlns:p14="http://schemas.microsoft.com/office/powerpoint/2010/main" val="2241226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p:cNvSpPr>
          <p:nvPr/>
        </p:nvSpPr>
        <p:spPr bwMode="auto">
          <a:xfrm>
            <a:off x="6902450" y="6530339"/>
            <a:ext cx="21336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algn="r" eaLnBrk="1" hangingPunct="1">
              <a:spcBef>
                <a:spcPct val="0"/>
              </a:spcBef>
              <a:buFontTx/>
              <a:buNone/>
            </a:pPr>
            <a:fld id="{54327E08-ED7B-4BC9-BB3C-8A83CC9E47B1}" type="slidenum">
              <a:rPr lang="en-GB" altLang="de-DE" sz="800">
                <a:solidFill>
                  <a:schemeClr val="bg1"/>
                </a:solidFill>
              </a:rPr>
              <a:pPr algn="r" eaLnBrk="1" hangingPunct="1">
                <a:spcBef>
                  <a:spcPct val="0"/>
                </a:spcBef>
                <a:buFontTx/>
                <a:buNone/>
              </a:pPr>
              <a:t>2</a:t>
            </a:fld>
            <a:endParaRPr lang="en-GB" altLang="de-DE" sz="800">
              <a:solidFill>
                <a:schemeClr val="bg1"/>
              </a:solidFill>
            </a:endParaRPr>
          </a:p>
        </p:txBody>
      </p:sp>
      <p:pic>
        <p:nvPicPr>
          <p:cNvPr id="5121"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096857"/>
            <a:ext cx="6858000" cy="447735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67883" y="318625"/>
            <a:ext cx="7932034" cy="646331"/>
          </a:xfrm>
          <a:prstGeom prst="rect">
            <a:avLst/>
          </a:prstGeom>
          <a:noFill/>
        </p:spPr>
        <p:txBody>
          <a:bodyPr wrap="square" rtlCol="0">
            <a:spAutoFit/>
          </a:bodyPr>
          <a:lstStyle/>
          <a:p>
            <a:pPr lvl="0"/>
            <a:r>
              <a:rPr lang="en-GB" dirty="0" smtClean="0">
                <a:solidFill>
                  <a:schemeClr val="tx2"/>
                </a:solidFill>
              </a:rPr>
              <a:t>To reach universal access to water in Zambia and Zimbabwe the rate of progress in rural water supply needs to accelerate by almost </a:t>
            </a:r>
            <a:r>
              <a:rPr lang="en-GB" b="1" dirty="0" smtClean="0">
                <a:solidFill>
                  <a:schemeClr val="tx2"/>
                </a:solidFill>
              </a:rPr>
              <a:t>six times</a:t>
            </a:r>
            <a:r>
              <a:rPr lang="en-GB" dirty="0" smtClean="0">
                <a:solidFill>
                  <a:schemeClr val="tx2"/>
                </a:solidFill>
              </a:rPr>
              <a:t>! </a:t>
            </a:r>
          </a:p>
        </p:txBody>
      </p:sp>
      <p:sp>
        <p:nvSpPr>
          <p:cNvPr id="2" name="Rectangle 1"/>
          <p:cNvSpPr/>
          <p:nvPr/>
        </p:nvSpPr>
        <p:spPr>
          <a:xfrm>
            <a:off x="762000" y="5657671"/>
            <a:ext cx="7543800" cy="923330"/>
          </a:xfrm>
          <a:prstGeom prst="rect">
            <a:avLst/>
          </a:prstGeom>
        </p:spPr>
        <p:txBody>
          <a:bodyPr wrap="square">
            <a:spAutoFit/>
          </a:bodyPr>
          <a:lstStyle/>
          <a:p>
            <a:pPr lvl="0"/>
            <a:r>
              <a:rPr lang="en-GB" dirty="0" smtClean="0"/>
              <a:t>Example: current coverage in rural Zambia is 51% (and 67% in Zimbabwe) and we need </a:t>
            </a:r>
            <a:r>
              <a:rPr lang="en-GB" dirty="0"/>
              <a:t>to provide access to improved water to </a:t>
            </a:r>
            <a:r>
              <a:rPr lang="en-GB" dirty="0" smtClean="0"/>
              <a:t>8.2 </a:t>
            </a:r>
            <a:r>
              <a:rPr lang="en-GB" dirty="0"/>
              <a:t>million more rural people by 2030 (6.8 </a:t>
            </a:r>
            <a:r>
              <a:rPr lang="en-GB" dirty="0" smtClean="0"/>
              <a:t>million in Zimbabwe). </a:t>
            </a:r>
            <a:endParaRPr lang="en-GB" dirty="0"/>
          </a:p>
        </p:txBody>
      </p:sp>
    </p:spTree>
    <p:extLst>
      <p:ext uri="{BB962C8B-B14F-4D97-AF65-F5344CB8AC3E}">
        <p14:creationId xmlns:p14="http://schemas.microsoft.com/office/powerpoint/2010/main" val="12024553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Chart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6400"/>
            <a:ext cx="5791200" cy="4038600"/>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9896" y="1560731"/>
            <a:ext cx="2711704" cy="2033778"/>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82080" y="3682860"/>
            <a:ext cx="2709520" cy="203214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04800" y="914400"/>
            <a:ext cx="5791200" cy="646331"/>
          </a:xfrm>
          <a:prstGeom prst="rect">
            <a:avLst/>
          </a:prstGeom>
        </p:spPr>
        <p:txBody>
          <a:bodyPr wrap="square">
            <a:spAutoFit/>
          </a:bodyPr>
          <a:lstStyle/>
          <a:p>
            <a:r>
              <a:rPr lang="en-GB" b="1" dirty="0">
                <a:solidFill>
                  <a:srgbClr val="000000"/>
                </a:solidFill>
                <a:ea typeface="Times New Roman" panose="02020603050405020304" pitchFamily="18" charset="0"/>
              </a:rPr>
              <a:t>Per capita </a:t>
            </a:r>
            <a:r>
              <a:rPr lang="en-GB" b="1" dirty="0" smtClean="0">
                <a:solidFill>
                  <a:srgbClr val="000000"/>
                </a:solidFill>
                <a:ea typeface="Times New Roman" panose="02020603050405020304" pitchFamily="18" charset="0"/>
              </a:rPr>
              <a:t>lifecycle </a:t>
            </a:r>
            <a:r>
              <a:rPr lang="en-GB" b="1" dirty="0">
                <a:solidFill>
                  <a:srgbClr val="000000"/>
                </a:solidFill>
                <a:ea typeface="Times New Roman" panose="02020603050405020304" pitchFamily="18" charset="0"/>
              </a:rPr>
              <a:t>costs to </a:t>
            </a:r>
            <a:r>
              <a:rPr lang="en-GB" b="1" dirty="0" smtClean="0">
                <a:solidFill>
                  <a:srgbClr val="000000"/>
                </a:solidFill>
                <a:ea typeface="Times New Roman" panose="02020603050405020304" pitchFamily="18" charset="0"/>
              </a:rPr>
              <a:t>Government </a:t>
            </a:r>
            <a:r>
              <a:rPr lang="en-GB" b="1" dirty="0">
                <a:solidFill>
                  <a:srgbClr val="000000"/>
                </a:solidFill>
                <a:ea typeface="Times New Roman" panose="02020603050405020304" pitchFamily="18" charset="0"/>
              </a:rPr>
              <a:t>of </a:t>
            </a:r>
            <a:r>
              <a:rPr lang="en-GB" b="1" dirty="0" err="1">
                <a:solidFill>
                  <a:srgbClr val="000000"/>
                </a:solidFill>
                <a:ea typeface="Times New Roman" panose="02020603050405020304" pitchFamily="18" charset="0"/>
              </a:rPr>
              <a:t>handpump</a:t>
            </a:r>
            <a:r>
              <a:rPr lang="en-GB" b="1" dirty="0">
                <a:solidFill>
                  <a:srgbClr val="000000"/>
                </a:solidFill>
                <a:ea typeface="Times New Roman" panose="02020603050405020304" pitchFamily="18" charset="0"/>
              </a:rPr>
              <a:t> and borehole, Zambia</a:t>
            </a:r>
            <a:endParaRPr lang="en-US" b="1" dirty="0"/>
          </a:p>
        </p:txBody>
      </p:sp>
    </p:spTree>
    <p:extLst>
      <p:ext uri="{BB962C8B-B14F-4D97-AF65-F5344CB8AC3E}">
        <p14:creationId xmlns:p14="http://schemas.microsoft.com/office/powerpoint/2010/main" val="3890320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884801005"/>
              </p:ext>
            </p:extLst>
          </p:nvPr>
        </p:nvGraphicFramePr>
        <p:xfrm>
          <a:off x="140545" y="300682"/>
          <a:ext cx="8892480" cy="5903168"/>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p:cNvSpPr/>
          <p:nvPr/>
        </p:nvSpPr>
        <p:spPr>
          <a:xfrm>
            <a:off x="4343400" y="6096000"/>
            <a:ext cx="4800600" cy="646331"/>
          </a:xfrm>
          <a:prstGeom prst="rect">
            <a:avLst/>
          </a:prstGeom>
        </p:spPr>
        <p:txBody>
          <a:bodyPr wrap="square">
            <a:spAutoFit/>
          </a:bodyPr>
          <a:lstStyle/>
          <a:p>
            <a:r>
              <a:rPr lang="en-GB" dirty="0" smtClean="0">
                <a:solidFill>
                  <a:srgbClr val="000000"/>
                </a:solidFill>
                <a:ea typeface="Times New Roman" panose="02020603050405020304" pitchFamily="18" charset="0"/>
              </a:rPr>
              <a:t>Population </a:t>
            </a:r>
            <a:r>
              <a:rPr lang="en-GB" dirty="0">
                <a:solidFill>
                  <a:srgbClr val="000000"/>
                </a:solidFill>
                <a:ea typeface="Times New Roman" panose="02020603050405020304" pitchFamily="18" charset="0"/>
              </a:rPr>
              <a:t>density in rural </a:t>
            </a:r>
            <a:r>
              <a:rPr lang="en-GB" dirty="0" smtClean="0">
                <a:solidFill>
                  <a:srgbClr val="000000"/>
                </a:solidFill>
                <a:ea typeface="Times New Roman" panose="02020603050405020304" pitchFamily="18" charset="0"/>
              </a:rPr>
              <a:t>Zambia = 12/km</a:t>
            </a:r>
            <a:r>
              <a:rPr lang="en-GB" baseline="30000" dirty="0" smtClean="0">
                <a:solidFill>
                  <a:srgbClr val="000000"/>
                </a:solidFill>
                <a:ea typeface="Times New Roman" panose="02020603050405020304" pitchFamily="18" charset="0"/>
              </a:rPr>
              <a:t>2</a:t>
            </a:r>
            <a:r>
              <a:rPr lang="en-GB" dirty="0" smtClean="0">
                <a:solidFill>
                  <a:srgbClr val="000000"/>
                </a:solidFill>
                <a:ea typeface="Times New Roman" panose="02020603050405020304" pitchFamily="18" charset="0"/>
              </a:rPr>
              <a:t> </a:t>
            </a:r>
          </a:p>
          <a:p>
            <a:r>
              <a:rPr lang="en-GB" dirty="0" smtClean="0">
                <a:solidFill>
                  <a:srgbClr val="000000"/>
                </a:solidFill>
                <a:ea typeface="Times New Roman" panose="02020603050405020304" pitchFamily="18" charset="0"/>
              </a:rPr>
              <a:t>	           in rural Zimbabwe = 26/km</a:t>
            </a:r>
            <a:r>
              <a:rPr lang="en-GB" baseline="30000" dirty="0" smtClean="0">
                <a:solidFill>
                  <a:srgbClr val="000000"/>
                </a:solidFill>
                <a:ea typeface="Times New Roman" panose="02020603050405020304" pitchFamily="18" charset="0"/>
              </a:rPr>
              <a:t>2</a:t>
            </a:r>
            <a:endParaRPr lang="en-US" dirty="0"/>
          </a:p>
        </p:txBody>
      </p:sp>
    </p:spTree>
    <p:extLst>
      <p:ext uri="{BB962C8B-B14F-4D97-AF65-F5344CB8AC3E}">
        <p14:creationId xmlns:p14="http://schemas.microsoft.com/office/powerpoint/2010/main" val="13363726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338972"/>
            <a:ext cx="7704856" cy="5538078"/>
          </a:xfrm>
          <a:prstGeom prst="rect">
            <a:avLst/>
          </a:prstGeom>
          <a:noFill/>
          <a:ln>
            <a:noFill/>
          </a:ln>
        </p:spPr>
      </p:pic>
      <p:sp>
        <p:nvSpPr>
          <p:cNvPr id="2" name="Rectangle 1"/>
          <p:cNvSpPr/>
          <p:nvPr/>
        </p:nvSpPr>
        <p:spPr>
          <a:xfrm>
            <a:off x="457200" y="1310397"/>
            <a:ext cx="5605028" cy="2139047"/>
          </a:xfrm>
          <a:prstGeom prst="rect">
            <a:avLst/>
          </a:prstGeom>
        </p:spPr>
        <p:txBody>
          <a:bodyPr wrap="square">
            <a:spAutoFit/>
          </a:bodyPr>
          <a:lstStyle/>
          <a:p>
            <a:pPr algn="just">
              <a:buFont typeface="Arial" charset="0"/>
              <a:buNone/>
              <a:defRPr/>
            </a:pPr>
            <a:r>
              <a:rPr lang="en-GB" b="1" dirty="0" smtClean="0">
                <a:solidFill>
                  <a:srgbClr val="FF0000"/>
                </a:solidFill>
                <a:cs typeface="Arial" pitchFamily="34" charset="0"/>
              </a:rPr>
              <a:t>Self-supply </a:t>
            </a:r>
            <a:r>
              <a:rPr lang="en-GB" dirty="0" smtClean="0">
                <a:solidFill>
                  <a:srgbClr val="FF0000"/>
                </a:solidFill>
                <a:cs typeface="Arial" pitchFamily="34" charset="0"/>
              </a:rPr>
              <a:t>can be part of the solution:</a:t>
            </a:r>
          </a:p>
          <a:p>
            <a:pPr marL="271463" indent="-271463" algn="just">
              <a:spcBef>
                <a:spcPts val="600"/>
              </a:spcBef>
              <a:buFont typeface="Wingdings" panose="05000000000000000000" pitchFamily="2" charset="2"/>
              <a:buChar char="§"/>
              <a:tabLst>
                <a:tab pos="271463" algn="l"/>
              </a:tabLst>
              <a:defRPr/>
            </a:pPr>
            <a:r>
              <a:rPr lang="en-GB" dirty="0" smtClean="0">
                <a:solidFill>
                  <a:srgbClr val="FF0000"/>
                </a:solidFill>
                <a:cs typeface="Arial" pitchFamily="34" charset="0"/>
              </a:rPr>
              <a:t>households cover most (or all) of infrastructure costs;</a:t>
            </a:r>
            <a:endParaRPr lang="en-GB" dirty="0">
              <a:solidFill>
                <a:srgbClr val="FF0000"/>
              </a:solidFill>
              <a:cs typeface="Arial" pitchFamily="34" charset="0"/>
            </a:endParaRPr>
          </a:p>
          <a:p>
            <a:pPr marL="271463" indent="-271463">
              <a:spcBef>
                <a:spcPts val="600"/>
              </a:spcBef>
              <a:buFont typeface="Wingdings" panose="05000000000000000000" pitchFamily="2" charset="2"/>
              <a:buChar char="§"/>
              <a:tabLst>
                <a:tab pos="271463" algn="l"/>
              </a:tabLst>
              <a:defRPr/>
            </a:pPr>
            <a:r>
              <a:rPr lang="en-GB" dirty="0">
                <a:solidFill>
                  <a:srgbClr val="FF0000"/>
                </a:solidFill>
                <a:cs typeface="Arial" pitchFamily="34" charset="0"/>
              </a:rPr>
              <a:t>d</a:t>
            </a:r>
            <a:r>
              <a:rPr lang="en-GB" dirty="0" smtClean="0">
                <a:solidFill>
                  <a:srgbClr val="FF0000"/>
                </a:solidFill>
                <a:cs typeface="Arial" pitchFamily="34" charset="0"/>
              </a:rPr>
              <a:t>emand-driven</a:t>
            </a:r>
            <a:r>
              <a:rPr lang="en-GB" dirty="0">
                <a:solidFill>
                  <a:srgbClr val="FF0000"/>
                </a:solidFill>
                <a:cs typeface="Arial" pitchFamily="34" charset="0"/>
              </a:rPr>
              <a:t>, convenient, affordable, </a:t>
            </a:r>
            <a:r>
              <a:rPr lang="en-GB" dirty="0" smtClean="0">
                <a:solidFill>
                  <a:srgbClr val="FF0000"/>
                </a:solidFill>
                <a:cs typeface="Arial" pitchFamily="34" charset="0"/>
              </a:rPr>
              <a:t>productive;</a:t>
            </a:r>
            <a:endParaRPr lang="en-GB" dirty="0">
              <a:solidFill>
                <a:srgbClr val="FF0000"/>
              </a:solidFill>
              <a:cs typeface="Arial" pitchFamily="34" charset="0"/>
            </a:endParaRPr>
          </a:p>
          <a:p>
            <a:pPr marL="271463" indent="-271463" algn="just">
              <a:spcBef>
                <a:spcPts val="600"/>
              </a:spcBef>
              <a:buSzPct val="100000"/>
              <a:buFont typeface="Wingdings" panose="05000000000000000000" pitchFamily="2" charset="2"/>
              <a:buChar char="§"/>
              <a:tabLst>
                <a:tab pos="271463" algn="l"/>
              </a:tabLst>
              <a:defRPr/>
            </a:pPr>
            <a:r>
              <a:rPr lang="en-GB" dirty="0" smtClean="0">
                <a:solidFill>
                  <a:srgbClr val="FF0000"/>
                </a:solidFill>
                <a:cs typeface="Arial" pitchFamily="34" charset="0"/>
              </a:rPr>
              <a:t>household ownership (but shared </a:t>
            </a:r>
            <a:r>
              <a:rPr lang="en-GB" dirty="0">
                <a:solidFill>
                  <a:srgbClr val="FF0000"/>
                </a:solidFill>
                <a:cs typeface="Arial" pitchFamily="34" charset="0"/>
              </a:rPr>
              <a:t>with </a:t>
            </a:r>
            <a:r>
              <a:rPr lang="en-GB" dirty="0" smtClean="0">
                <a:solidFill>
                  <a:srgbClr val="FF0000"/>
                </a:solidFill>
                <a:cs typeface="Arial" pitchFamily="34" charset="0"/>
              </a:rPr>
              <a:t>neighbours);</a:t>
            </a:r>
            <a:endParaRPr lang="en-GB" dirty="0">
              <a:solidFill>
                <a:srgbClr val="FF0000"/>
              </a:solidFill>
              <a:cs typeface="Arial" pitchFamily="34" charset="0"/>
            </a:endParaRPr>
          </a:p>
          <a:p>
            <a:pPr marL="271463" indent="-271463" algn="just">
              <a:spcBef>
                <a:spcPts val="600"/>
              </a:spcBef>
              <a:buSzPct val="100000"/>
              <a:buFont typeface="Wingdings" panose="05000000000000000000" pitchFamily="2" charset="2"/>
              <a:buChar char="§"/>
              <a:tabLst>
                <a:tab pos="271463" algn="l"/>
              </a:tabLst>
              <a:defRPr/>
            </a:pPr>
            <a:r>
              <a:rPr lang="en-GB" dirty="0" smtClean="0">
                <a:solidFill>
                  <a:srgbClr val="FF0000"/>
                </a:solidFill>
                <a:cs typeface="Arial" pitchFamily="34" charset="0"/>
              </a:rPr>
              <a:t>flexible (technology agnostic) and upgradable;</a:t>
            </a:r>
          </a:p>
          <a:p>
            <a:pPr marL="271463" indent="-271463" algn="just">
              <a:spcBef>
                <a:spcPts val="600"/>
              </a:spcBef>
              <a:buSzPct val="100000"/>
              <a:buFont typeface="Wingdings" panose="05000000000000000000" pitchFamily="2" charset="2"/>
              <a:buChar char="§"/>
              <a:tabLst>
                <a:tab pos="271463" algn="l"/>
              </a:tabLst>
              <a:defRPr/>
            </a:pPr>
            <a:r>
              <a:rPr lang="en-GB" dirty="0" smtClean="0">
                <a:solidFill>
                  <a:srgbClr val="FF0000"/>
                </a:solidFill>
                <a:cs typeface="Arial" pitchFamily="34" charset="0"/>
              </a:rPr>
              <a:t>allows incremental investment.</a:t>
            </a:r>
            <a:endParaRPr lang="en-GB" dirty="0">
              <a:solidFill>
                <a:srgbClr val="FF0000"/>
              </a:solidFill>
              <a:cs typeface="Arial" pitchFamily="34" charset="0"/>
            </a:endParaRPr>
          </a:p>
        </p:txBody>
      </p:sp>
      <p:sp>
        <p:nvSpPr>
          <p:cNvPr id="4" name="Rectangle 3"/>
          <p:cNvSpPr/>
          <p:nvPr/>
        </p:nvSpPr>
        <p:spPr>
          <a:xfrm>
            <a:off x="381000" y="228600"/>
            <a:ext cx="8382000" cy="923330"/>
          </a:xfrm>
          <a:prstGeom prst="rect">
            <a:avLst/>
          </a:prstGeom>
        </p:spPr>
        <p:txBody>
          <a:bodyPr wrap="square">
            <a:spAutoFit/>
          </a:bodyPr>
          <a:lstStyle/>
          <a:p>
            <a:r>
              <a:rPr lang="en-GB" dirty="0">
                <a:solidFill>
                  <a:schemeClr val="tx2"/>
                </a:solidFill>
                <a:latin typeface="+mj-lt"/>
                <a:ea typeface="Times New Roman" panose="02020603050405020304" pitchFamily="18" charset="0"/>
              </a:rPr>
              <a:t>If the effects of small community size are </a:t>
            </a:r>
            <a:r>
              <a:rPr lang="en-GB" dirty="0" smtClean="0">
                <a:solidFill>
                  <a:schemeClr val="tx2"/>
                </a:solidFill>
                <a:latin typeface="+mj-lt"/>
                <a:ea typeface="Times New Roman" panose="02020603050405020304" pitchFamily="18" charset="0"/>
              </a:rPr>
              <a:t>included, the actual </a:t>
            </a:r>
            <a:r>
              <a:rPr lang="en-GB" dirty="0">
                <a:solidFill>
                  <a:schemeClr val="tx2"/>
                </a:solidFill>
                <a:latin typeface="+mj-lt"/>
                <a:ea typeface="Times New Roman" panose="02020603050405020304" pitchFamily="18" charset="0"/>
              </a:rPr>
              <a:t>annual costs of providing community water supplies to 95% of the population rise by a factor nearer to </a:t>
            </a:r>
            <a:r>
              <a:rPr lang="en-GB" b="1" dirty="0">
                <a:solidFill>
                  <a:schemeClr val="tx2"/>
                </a:solidFill>
                <a:latin typeface="+mj-lt"/>
                <a:ea typeface="Times New Roman" panose="02020603050405020304" pitchFamily="18" charset="0"/>
              </a:rPr>
              <a:t>ten times </a:t>
            </a:r>
            <a:r>
              <a:rPr lang="en-GB" dirty="0">
                <a:solidFill>
                  <a:schemeClr val="tx2"/>
                </a:solidFill>
                <a:latin typeface="+mj-lt"/>
                <a:ea typeface="Times New Roman" panose="02020603050405020304" pitchFamily="18" charset="0"/>
              </a:rPr>
              <a:t>as much as in previous </a:t>
            </a:r>
            <a:r>
              <a:rPr lang="en-GB" dirty="0" smtClean="0">
                <a:solidFill>
                  <a:schemeClr val="tx2"/>
                </a:solidFill>
                <a:latin typeface="+mj-lt"/>
                <a:ea typeface="Times New Roman" panose="02020603050405020304" pitchFamily="18" charset="0"/>
              </a:rPr>
              <a:t>years.</a:t>
            </a:r>
            <a:endParaRPr lang="en-US" dirty="0">
              <a:solidFill>
                <a:schemeClr val="tx2"/>
              </a:solidFill>
              <a:latin typeface="+mj-lt"/>
            </a:endParaRPr>
          </a:p>
        </p:txBody>
      </p:sp>
    </p:spTree>
    <p:extLst>
      <p:ext uri="{BB962C8B-B14F-4D97-AF65-F5344CB8AC3E}">
        <p14:creationId xmlns:p14="http://schemas.microsoft.com/office/powerpoint/2010/main" val="30855155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611118894"/>
              </p:ext>
            </p:extLst>
          </p:nvPr>
        </p:nvGraphicFramePr>
        <p:xfrm>
          <a:off x="587884" y="1308477"/>
          <a:ext cx="7848872" cy="4549577"/>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1066800" y="475021"/>
            <a:ext cx="7010400" cy="707886"/>
          </a:xfrm>
          <a:prstGeom prst="rect">
            <a:avLst/>
          </a:prstGeom>
        </p:spPr>
        <p:txBody>
          <a:bodyPr wrap="square">
            <a:spAutoFit/>
          </a:bodyPr>
          <a:lstStyle/>
          <a:p>
            <a:pPr>
              <a:defRPr/>
            </a:pPr>
            <a:r>
              <a:rPr lang="en-US" sz="2000" b="1" dirty="0"/>
              <a:t>Per capita costs for </a:t>
            </a:r>
            <a:r>
              <a:rPr lang="en-US" sz="2000" b="1" dirty="0" smtClean="0"/>
              <a:t>Government </a:t>
            </a:r>
            <a:r>
              <a:rPr lang="en-US" sz="2000" b="1" dirty="0"/>
              <a:t>and communities with </a:t>
            </a:r>
          </a:p>
          <a:p>
            <a:pPr>
              <a:defRPr/>
            </a:pPr>
            <a:r>
              <a:rPr lang="en-US" sz="2000" b="1" dirty="0" smtClean="0"/>
              <a:t>Community Water Supplies (CWS) </a:t>
            </a:r>
            <a:r>
              <a:rPr lang="en-US" sz="2000" b="1" dirty="0"/>
              <a:t>and Self-supply</a:t>
            </a:r>
            <a:endParaRPr lang="en-GB" sz="2000" b="1" dirty="0">
              <a:cs typeface="Arial" charset="0"/>
            </a:endParaRPr>
          </a:p>
        </p:txBody>
      </p:sp>
    </p:spTree>
    <p:extLst>
      <p:ext uri="{BB962C8B-B14F-4D97-AF65-F5344CB8AC3E}">
        <p14:creationId xmlns:p14="http://schemas.microsoft.com/office/powerpoint/2010/main" val="26406919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p:cNvSpPr>
          <p:nvPr/>
        </p:nvSpPr>
        <p:spPr bwMode="auto">
          <a:xfrm>
            <a:off x="6902450" y="6530339"/>
            <a:ext cx="21336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algn="r" eaLnBrk="1" hangingPunct="1">
              <a:spcBef>
                <a:spcPct val="0"/>
              </a:spcBef>
              <a:buFontTx/>
              <a:buNone/>
            </a:pPr>
            <a:fld id="{54327E08-ED7B-4BC9-BB3C-8A83CC9E47B1}" type="slidenum">
              <a:rPr lang="en-GB" altLang="de-DE" sz="800">
                <a:solidFill>
                  <a:schemeClr val="bg1"/>
                </a:solidFill>
              </a:rPr>
              <a:pPr algn="r" eaLnBrk="1" hangingPunct="1">
                <a:spcBef>
                  <a:spcPct val="0"/>
                </a:spcBef>
                <a:buFontTx/>
                <a:buNone/>
              </a:pPr>
              <a:t>7</a:t>
            </a:fld>
            <a:endParaRPr lang="en-GB" altLang="de-DE" sz="800">
              <a:solidFill>
                <a:schemeClr val="bg1"/>
              </a:solidFill>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385" y="886405"/>
            <a:ext cx="7128792" cy="4464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973309" y="336168"/>
            <a:ext cx="5268943" cy="461665"/>
          </a:xfrm>
          <a:prstGeom prst="rect">
            <a:avLst/>
          </a:prstGeom>
        </p:spPr>
        <p:txBody>
          <a:bodyPr wrap="none">
            <a:spAutoFit/>
          </a:bodyPr>
          <a:lstStyle/>
          <a:p>
            <a:r>
              <a:rPr lang="en-GB" sz="2400" b="1" dirty="0">
                <a:solidFill>
                  <a:schemeClr val="tx2">
                    <a:lumMod val="75000"/>
                  </a:schemeClr>
                </a:solidFill>
              </a:rPr>
              <a:t>Self-supply is a </a:t>
            </a:r>
            <a:r>
              <a:rPr lang="en-GB" sz="2400" b="1" dirty="0">
                <a:solidFill>
                  <a:srgbClr val="FF0000"/>
                </a:solidFill>
              </a:rPr>
              <a:t>complementary </a:t>
            </a:r>
            <a:r>
              <a:rPr lang="en-GB" sz="2400" b="1" dirty="0">
                <a:solidFill>
                  <a:schemeClr val="tx2">
                    <a:lumMod val="75000"/>
                  </a:schemeClr>
                </a:solidFill>
              </a:rPr>
              <a:t>strategy</a:t>
            </a:r>
          </a:p>
        </p:txBody>
      </p:sp>
      <p:sp>
        <p:nvSpPr>
          <p:cNvPr id="6" name="Rectangle 5"/>
          <p:cNvSpPr/>
          <p:nvPr/>
        </p:nvSpPr>
        <p:spPr>
          <a:xfrm>
            <a:off x="7010400" y="2795288"/>
            <a:ext cx="1295400" cy="646331"/>
          </a:xfrm>
          <a:prstGeom prst="rect">
            <a:avLst/>
          </a:prstGeom>
          <a:solidFill>
            <a:schemeClr val="bg1"/>
          </a:solidFill>
        </p:spPr>
        <p:txBody>
          <a:bodyPr wrap="square">
            <a:spAutoFit/>
          </a:bodyPr>
          <a:lstStyle/>
          <a:p>
            <a:r>
              <a:rPr lang="en-GB" dirty="0" smtClean="0"/>
              <a:t>(58% in Zimbabwe)</a:t>
            </a:r>
            <a:endParaRPr lang="en-GB" dirty="0"/>
          </a:p>
        </p:txBody>
      </p:sp>
      <p:sp>
        <p:nvSpPr>
          <p:cNvPr id="8" name="Rectangle 7"/>
          <p:cNvSpPr/>
          <p:nvPr/>
        </p:nvSpPr>
        <p:spPr>
          <a:xfrm>
            <a:off x="381000" y="5562600"/>
            <a:ext cx="8382000" cy="1000274"/>
          </a:xfrm>
          <a:prstGeom prst="rect">
            <a:avLst/>
          </a:prstGeom>
        </p:spPr>
        <p:txBody>
          <a:bodyPr wrap="square">
            <a:spAutoFit/>
          </a:bodyPr>
          <a:lstStyle/>
          <a:p>
            <a:pPr algn="ctr"/>
            <a:r>
              <a:rPr lang="en-GB" b="1" dirty="0">
                <a:solidFill>
                  <a:schemeClr val="tx2">
                    <a:lumMod val="50000"/>
                  </a:schemeClr>
                </a:solidFill>
              </a:rPr>
              <a:t>Achieving universal access in rural areas by communal water systems alone is just not feasible as much too costly!</a:t>
            </a:r>
          </a:p>
          <a:p>
            <a:pPr algn="ctr">
              <a:spcBef>
                <a:spcPts val="600"/>
              </a:spcBef>
            </a:pPr>
            <a:r>
              <a:rPr lang="en-GB" b="1" dirty="0">
                <a:solidFill>
                  <a:schemeClr val="tx2">
                    <a:lumMod val="50000"/>
                  </a:schemeClr>
                </a:solidFill>
              </a:rPr>
              <a:t>Only a </a:t>
            </a:r>
            <a:r>
              <a:rPr lang="en-GB" b="1" dirty="0">
                <a:solidFill>
                  <a:srgbClr val="FF0000"/>
                </a:solidFill>
              </a:rPr>
              <a:t>blended</a:t>
            </a:r>
            <a:r>
              <a:rPr lang="en-GB" b="1" dirty="0">
                <a:solidFill>
                  <a:schemeClr val="tx2">
                    <a:lumMod val="50000"/>
                  </a:schemeClr>
                </a:solidFill>
              </a:rPr>
              <a:t> approach including supported Self-supply will make this possible.</a:t>
            </a:r>
            <a:endParaRPr lang="en-US" b="1" dirty="0">
              <a:solidFill>
                <a:schemeClr val="tx2">
                  <a:lumMod val="50000"/>
                </a:schemeClr>
              </a:solidFill>
            </a:endParaRPr>
          </a:p>
        </p:txBody>
      </p:sp>
    </p:spTree>
    <p:extLst>
      <p:ext uri="{BB962C8B-B14F-4D97-AF65-F5344CB8AC3E}">
        <p14:creationId xmlns:p14="http://schemas.microsoft.com/office/powerpoint/2010/main" val="26510949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176" y="1265238"/>
            <a:ext cx="8229600" cy="586316"/>
          </a:xfrm>
        </p:spPr>
        <p:txBody>
          <a:bodyPr>
            <a:normAutofit/>
          </a:bodyPr>
          <a:lstStyle/>
          <a:p>
            <a:r>
              <a:rPr lang="en-US" sz="2400" b="1" dirty="0" smtClean="0"/>
              <a:t>Savings to Government</a:t>
            </a:r>
            <a:endParaRPr lang="en-US" sz="24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19563224"/>
              </p:ext>
            </p:extLst>
          </p:nvPr>
        </p:nvGraphicFramePr>
        <p:xfrm>
          <a:off x="609000" y="4648199"/>
          <a:ext cx="7865127" cy="705144"/>
        </p:xfrm>
        <a:graphic>
          <a:graphicData uri="http://schemas.openxmlformats.org/drawingml/2006/table">
            <a:tbl>
              <a:tblPr>
                <a:tableStyleId>{5C22544A-7EE6-4342-B048-85BDC9FD1C3A}</a:tableStyleId>
              </a:tblPr>
              <a:tblGrid>
                <a:gridCol w="3911776"/>
                <a:gridCol w="237264"/>
                <a:gridCol w="3716087"/>
              </a:tblGrid>
              <a:tr h="705144">
                <a:tc>
                  <a:txBody>
                    <a:bodyPr/>
                    <a:lstStyle/>
                    <a:p>
                      <a:pPr algn="just">
                        <a:lnSpc>
                          <a:spcPts val="1200"/>
                        </a:lnSpc>
                        <a:spcAft>
                          <a:spcPts val="0"/>
                        </a:spcAft>
                      </a:pPr>
                      <a:r>
                        <a:rPr lang="en-GB" sz="1400" b="1" dirty="0" smtClean="0">
                          <a:effectLst/>
                        </a:rPr>
                        <a:t>Zambia: </a:t>
                      </a:r>
                      <a:r>
                        <a:rPr lang="en-GB" sz="1400" b="1" dirty="0">
                          <a:effectLst/>
                        </a:rPr>
                        <a:t>Government costs to reach universal access with CWS (Total $553 million) and savings with Self-supply. Costs in million US$ </a:t>
                      </a:r>
                      <a:endParaRPr lang="en-US" sz="1400" b="1" dirty="0">
                        <a:effectLst/>
                        <a:latin typeface="Arial" panose="020B0604020202020204" pitchFamily="34" charset="0"/>
                        <a:ea typeface="Times New Roman" panose="02020603050405020304" pitchFamily="18" charset="0"/>
                      </a:endParaRPr>
                    </a:p>
                  </a:txBody>
                  <a:tcPr marL="68580" marR="68580" marT="68580" marB="68580"/>
                </a:tc>
                <a:tc>
                  <a:txBody>
                    <a:bodyPr/>
                    <a:lstStyle/>
                    <a:p>
                      <a:pPr algn="ctr">
                        <a:lnSpc>
                          <a:spcPts val="1200"/>
                        </a:lnSpc>
                        <a:spcAft>
                          <a:spcPts val="0"/>
                        </a:spcAft>
                      </a:pPr>
                      <a:r>
                        <a:rPr lang="en-GB" sz="1400" b="1">
                          <a:effectLst/>
                        </a:rPr>
                        <a:t> </a:t>
                      </a:r>
                      <a:endParaRPr lang="en-US" sz="1400" b="1">
                        <a:effectLst/>
                        <a:latin typeface="Arial" panose="020B0604020202020204" pitchFamily="34" charset="0"/>
                        <a:ea typeface="Times New Roman" panose="02020603050405020304" pitchFamily="18" charset="0"/>
                      </a:endParaRPr>
                    </a:p>
                  </a:txBody>
                  <a:tcPr marL="68580" marR="68580" marT="68580" marB="68580"/>
                </a:tc>
                <a:tc>
                  <a:txBody>
                    <a:bodyPr/>
                    <a:lstStyle/>
                    <a:p>
                      <a:pPr algn="just">
                        <a:lnSpc>
                          <a:spcPts val="1200"/>
                        </a:lnSpc>
                        <a:spcAft>
                          <a:spcPts val="0"/>
                        </a:spcAft>
                      </a:pPr>
                      <a:r>
                        <a:rPr lang="en-GB" sz="1400" b="1" dirty="0" smtClean="0">
                          <a:effectLst/>
                        </a:rPr>
                        <a:t>Zimbabwe: </a:t>
                      </a:r>
                      <a:r>
                        <a:rPr lang="en-GB" sz="1400" b="1" dirty="0">
                          <a:effectLst/>
                        </a:rPr>
                        <a:t>Government costs to reach universal access with CWS (Total $455 million) and savings with Self-supply. Costs in million US$ </a:t>
                      </a:r>
                      <a:endParaRPr lang="en-US" sz="1400" b="1" dirty="0">
                        <a:effectLst/>
                        <a:latin typeface="Arial" panose="020B0604020202020204" pitchFamily="34" charset="0"/>
                        <a:ea typeface="Times New Roman" panose="02020603050405020304" pitchFamily="18" charset="0"/>
                      </a:endParaRPr>
                    </a:p>
                  </a:txBody>
                  <a:tcPr marL="68580" marR="68580" marT="68580" marB="68580"/>
                </a:tc>
              </a:tr>
            </a:tbl>
          </a:graphicData>
        </a:graphic>
      </p:graphicFrame>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222" y="2057400"/>
            <a:ext cx="3911342" cy="2436654"/>
          </a:xfrm>
          <a:prstGeom prst="rect">
            <a:avLst/>
          </a:prstGeom>
          <a:noFill/>
          <a:extLst>
            <a:ext uri="{909E8E84-426E-40DD-AFC4-6F175D3DCCD1}">
              <a14:hiddenFill xmlns:a14="http://schemas.microsoft.com/office/drawing/2010/main">
                <a:solidFill>
                  <a:srgbClr val="FFFFFF"/>
                </a:solidFill>
              </a14:hiddenFill>
            </a:ext>
          </a:extLst>
        </p:spPr>
      </p:pic>
      <p:pic>
        <p:nvPicPr>
          <p:cNvPr id="5121"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9376" y="2057400"/>
            <a:ext cx="3715974" cy="238495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90525" y="5791200"/>
            <a:ext cx="8382000" cy="723275"/>
          </a:xfrm>
          <a:prstGeom prst="rect">
            <a:avLst/>
          </a:prstGeom>
        </p:spPr>
        <p:txBody>
          <a:bodyPr wrap="square">
            <a:spAutoFit/>
          </a:bodyPr>
          <a:lstStyle/>
          <a:p>
            <a:pPr algn="ctr"/>
            <a:r>
              <a:rPr lang="en-GB" dirty="0" smtClean="0">
                <a:solidFill>
                  <a:schemeClr val="tx2"/>
                </a:solidFill>
              </a:rPr>
              <a:t>Household subsidies are an option but only if the money is there!</a:t>
            </a:r>
            <a:endParaRPr lang="en-GB" dirty="0">
              <a:solidFill>
                <a:schemeClr val="tx2"/>
              </a:solidFill>
            </a:endParaRPr>
          </a:p>
          <a:p>
            <a:pPr algn="ctr">
              <a:spcBef>
                <a:spcPts val="600"/>
              </a:spcBef>
            </a:pPr>
            <a:r>
              <a:rPr lang="en-GB" dirty="0" smtClean="0">
                <a:solidFill>
                  <a:schemeClr val="tx2"/>
                </a:solidFill>
              </a:rPr>
              <a:t>Micro-credit schemes can help accelerate access.</a:t>
            </a:r>
            <a:endParaRPr lang="en-US" dirty="0">
              <a:solidFill>
                <a:schemeClr val="tx2"/>
              </a:solidFill>
            </a:endParaRPr>
          </a:p>
        </p:txBody>
      </p:sp>
      <p:sp>
        <p:nvSpPr>
          <p:cNvPr id="8" name="Rectangle 7"/>
          <p:cNvSpPr/>
          <p:nvPr/>
        </p:nvSpPr>
        <p:spPr>
          <a:xfrm>
            <a:off x="630223" y="388720"/>
            <a:ext cx="7865127" cy="646331"/>
          </a:xfrm>
          <a:prstGeom prst="rect">
            <a:avLst/>
          </a:prstGeom>
        </p:spPr>
        <p:txBody>
          <a:bodyPr wrap="square">
            <a:spAutoFit/>
          </a:bodyPr>
          <a:lstStyle/>
          <a:p>
            <a:pPr algn="ctr"/>
            <a:r>
              <a:rPr lang="en-GB" dirty="0" smtClean="0">
                <a:solidFill>
                  <a:schemeClr val="tx2"/>
                </a:solidFill>
              </a:rPr>
              <a:t>There are significant operational challenges to scaling up Self-supply but the advantages clearly outweigh these. </a:t>
            </a:r>
            <a:endParaRPr lang="en-US" dirty="0">
              <a:solidFill>
                <a:schemeClr val="tx2"/>
              </a:solidFill>
            </a:endParaRPr>
          </a:p>
        </p:txBody>
      </p:sp>
    </p:spTree>
    <p:extLst>
      <p:ext uri="{BB962C8B-B14F-4D97-AF65-F5344CB8AC3E}">
        <p14:creationId xmlns:p14="http://schemas.microsoft.com/office/powerpoint/2010/main" val="642039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19800"/>
          </a:xfrm>
          <a:blipFill>
            <a:blip r:embed="rId2">
              <a:extLst>
                <a:ext uri="{28A0092B-C50C-407E-A947-70E740481C1C}">
                  <a14:useLocalDpi xmlns:a14="http://schemas.microsoft.com/office/drawing/2010/main" val="0"/>
                </a:ext>
              </a:extLst>
            </a:blip>
            <a:tile tx="0" ty="0" sx="100000" sy="100000" flip="none" algn="tl"/>
          </a:blipFill>
        </p:spPr>
        <p:txBody>
          <a:bodyPr>
            <a:noAutofit/>
          </a:bodyPr>
          <a:lstStyle/>
          <a:p>
            <a:pPr marL="0" lvl="0" indent="0" algn="ctr">
              <a:spcAft>
                <a:spcPts val="1200"/>
              </a:spcAft>
              <a:buNone/>
            </a:pPr>
            <a:r>
              <a:rPr lang="en-GB" sz="2800" b="1" dirty="0" smtClean="0">
                <a:solidFill>
                  <a:schemeClr val="tx2"/>
                </a:solidFill>
              </a:rPr>
              <a:t>Conclusions</a:t>
            </a:r>
          </a:p>
          <a:p>
            <a:pPr lvl="0">
              <a:spcAft>
                <a:spcPts val="1200"/>
              </a:spcAft>
            </a:pPr>
            <a:r>
              <a:rPr lang="en-GB" sz="2000" dirty="0" smtClean="0">
                <a:solidFill>
                  <a:schemeClr val="tx2"/>
                </a:solidFill>
              </a:rPr>
              <a:t>Self-supply </a:t>
            </a:r>
            <a:r>
              <a:rPr lang="en-GB" sz="2000" dirty="0">
                <a:solidFill>
                  <a:schemeClr val="tx2"/>
                </a:solidFill>
              </a:rPr>
              <a:t>is a cost-effective auxiliary solution to community water supply, which will result in </a:t>
            </a:r>
            <a:r>
              <a:rPr lang="en-GB" sz="2000" b="1" dirty="0">
                <a:solidFill>
                  <a:schemeClr val="tx2"/>
                </a:solidFill>
              </a:rPr>
              <a:t>enormous savings </a:t>
            </a:r>
            <a:r>
              <a:rPr lang="en-GB" sz="2000" dirty="0">
                <a:solidFill>
                  <a:schemeClr val="tx2"/>
                </a:solidFill>
              </a:rPr>
              <a:t>in reaching small rural communities and scattered households. </a:t>
            </a:r>
            <a:endParaRPr lang="en-US" sz="2000" dirty="0" smtClean="0">
              <a:solidFill>
                <a:schemeClr val="tx2"/>
              </a:solidFill>
            </a:endParaRPr>
          </a:p>
          <a:p>
            <a:pPr lvl="0">
              <a:spcAft>
                <a:spcPts val="1200"/>
              </a:spcAft>
            </a:pPr>
            <a:r>
              <a:rPr lang="en-GB" sz="2000" dirty="0" smtClean="0">
                <a:solidFill>
                  <a:schemeClr val="tx2"/>
                </a:solidFill>
              </a:rPr>
              <a:t>Governments </a:t>
            </a:r>
            <a:r>
              <a:rPr lang="en-GB" sz="2000" dirty="0">
                <a:solidFill>
                  <a:schemeClr val="tx2"/>
                </a:solidFill>
              </a:rPr>
              <a:t>must rapidly adapt water supply strategies to ensure that </a:t>
            </a:r>
            <a:r>
              <a:rPr lang="en-GB" sz="2000" b="1" dirty="0">
                <a:solidFill>
                  <a:schemeClr val="tx2"/>
                </a:solidFill>
              </a:rPr>
              <a:t>Self-supply is incorporated into long-term SDG planning</a:t>
            </a:r>
            <a:r>
              <a:rPr lang="en-GB" sz="2000" dirty="0">
                <a:solidFill>
                  <a:schemeClr val="tx2"/>
                </a:solidFill>
              </a:rPr>
              <a:t>. Zimbabwe shows that getting the concept absorbed into government strategy and family mentality takes time to develop to the most cost effective level. </a:t>
            </a:r>
            <a:endParaRPr lang="en-GB" sz="2000" dirty="0" smtClean="0">
              <a:solidFill>
                <a:schemeClr val="tx2"/>
              </a:solidFill>
            </a:endParaRPr>
          </a:p>
          <a:p>
            <a:pPr lvl="0">
              <a:spcAft>
                <a:spcPts val="1200"/>
              </a:spcAft>
            </a:pPr>
            <a:r>
              <a:rPr lang="en-GB" sz="2000" dirty="0" smtClean="0">
                <a:solidFill>
                  <a:schemeClr val="tx2"/>
                </a:solidFill>
              </a:rPr>
              <a:t>Supported </a:t>
            </a:r>
            <a:r>
              <a:rPr lang="en-GB" sz="2000" dirty="0">
                <a:solidFill>
                  <a:schemeClr val="tx2"/>
                </a:solidFill>
              </a:rPr>
              <a:t>Self-supply already contributes a third of rural coverage, but </a:t>
            </a:r>
            <a:r>
              <a:rPr lang="en-GB" sz="2000" b="1" dirty="0">
                <a:solidFill>
                  <a:schemeClr val="tx2"/>
                </a:solidFill>
              </a:rPr>
              <a:t>has potential to increase </a:t>
            </a:r>
            <a:r>
              <a:rPr lang="en-GB" sz="2000" dirty="0">
                <a:solidFill>
                  <a:schemeClr val="tx2"/>
                </a:solidFill>
              </a:rPr>
              <a:t>by the same amount again (21% of population is already using now but this could be nearer 40%).</a:t>
            </a:r>
            <a:endParaRPr lang="en-US" sz="2000" dirty="0">
              <a:solidFill>
                <a:schemeClr val="tx2"/>
              </a:solidFill>
            </a:endParaRPr>
          </a:p>
          <a:p>
            <a:pPr lvl="0"/>
            <a:r>
              <a:rPr lang="en-GB" sz="2000" dirty="0" smtClean="0">
                <a:solidFill>
                  <a:schemeClr val="tx2"/>
                </a:solidFill>
              </a:rPr>
              <a:t>The </a:t>
            </a:r>
            <a:r>
              <a:rPr lang="en-GB" sz="2000" dirty="0">
                <a:solidFill>
                  <a:schemeClr val="tx2"/>
                </a:solidFill>
              </a:rPr>
              <a:t>resources of households provide a largely </a:t>
            </a:r>
            <a:r>
              <a:rPr lang="en-GB" sz="2000" b="1" dirty="0">
                <a:solidFill>
                  <a:schemeClr val="tx2"/>
                </a:solidFill>
              </a:rPr>
              <a:t>untapped resource </a:t>
            </a:r>
            <a:r>
              <a:rPr lang="en-GB" sz="2000" dirty="0">
                <a:solidFill>
                  <a:schemeClr val="tx2"/>
                </a:solidFill>
              </a:rPr>
              <a:t>in expanding access to safe water and given that the poorest households commonly use their neighbours’ improved sources free-of-charge, Self-supply automatically leads to </a:t>
            </a:r>
            <a:r>
              <a:rPr lang="en-GB" sz="2000" b="1" dirty="0">
                <a:solidFill>
                  <a:schemeClr val="tx2"/>
                </a:solidFill>
              </a:rPr>
              <a:t>more equitable access </a:t>
            </a:r>
            <a:r>
              <a:rPr lang="en-GB" sz="2000" dirty="0">
                <a:solidFill>
                  <a:schemeClr val="tx2"/>
                </a:solidFill>
              </a:rPr>
              <a:t>to affordable drinking water</a:t>
            </a:r>
            <a:r>
              <a:rPr lang="en-GB" sz="2000" dirty="0" smtClean="0">
                <a:solidFill>
                  <a:schemeClr val="tx2"/>
                </a:solidFill>
              </a:rPr>
              <a:t>.</a:t>
            </a:r>
            <a:endParaRPr lang="en-US" sz="2000" dirty="0">
              <a:solidFill>
                <a:schemeClr val="tx2"/>
              </a:solidFill>
            </a:endParaRPr>
          </a:p>
        </p:txBody>
      </p:sp>
    </p:spTree>
    <p:extLst>
      <p:ext uri="{BB962C8B-B14F-4D97-AF65-F5344CB8AC3E}">
        <p14:creationId xmlns:p14="http://schemas.microsoft.com/office/powerpoint/2010/main" val="933196131"/>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2251</TotalTime>
  <Words>785</Words>
  <Application>Microsoft Office PowerPoint</Application>
  <PresentationFormat>Diavoorstelling (4:3)</PresentationFormat>
  <Paragraphs>60</Paragraphs>
  <Slides>10</Slides>
  <Notes>4</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10</vt:i4>
      </vt:variant>
    </vt:vector>
  </HeadingPairs>
  <TitlesOfParts>
    <vt:vector size="15" baseType="lpstr">
      <vt:lpstr>Arial</vt:lpstr>
      <vt:lpstr>Calibri</vt:lpstr>
      <vt:lpstr>Times New Roman</vt:lpstr>
      <vt:lpstr>Wingdings</vt:lpstr>
      <vt:lpstr>blank</vt:lpstr>
      <vt:lpstr>Making Universal Access to Water Affordable in Zambia and Zimbabwe    Dr. Sally Sutton Independent Consultant  Dr. Peter Harvey UNICEF  </vt:lpstr>
      <vt:lpstr>PowerPoint-presentatie</vt:lpstr>
      <vt:lpstr>PowerPoint-presentatie</vt:lpstr>
      <vt:lpstr>PowerPoint-presentatie</vt:lpstr>
      <vt:lpstr>PowerPoint-presentatie</vt:lpstr>
      <vt:lpstr>PowerPoint-presentatie</vt:lpstr>
      <vt:lpstr>PowerPoint-presentatie</vt:lpstr>
      <vt:lpstr>Savings to Government</vt:lpstr>
      <vt:lpstr>PowerPoint-presentatie</vt:lpstr>
      <vt:lpstr>PowerPoint-presentatie</vt:lpstr>
    </vt:vector>
  </TitlesOfParts>
  <Company>UNICEF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 Supply   Encouraging household-led water supply    Dr. Peter Harvey Regional Adviser - WASH UNICEF Eastern &amp; Southern Africa</dc:title>
  <dc:creator>Peter Harvey</dc:creator>
  <cp:lastModifiedBy>Henk Holtslag</cp:lastModifiedBy>
  <cp:revision>61</cp:revision>
  <dcterms:created xsi:type="dcterms:W3CDTF">2013-07-30T07:59:29Z</dcterms:created>
  <dcterms:modified xsi:type="dcterms:W3CDTF">2017-08-01T10:49:38Z</dcterms:modified>
</cp:coreProperties>
</file>